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11111"/>
            </a:avLst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50292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COMMERCIAL 2026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164592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Vendez PunchLink.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48640" y="2743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00B4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Touchez 15% de commission récurrente.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48640" y="40233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d'apporteurs d'affaires PunchLink — Édition L2V SASU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48463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15%</a:t>
            </a:r>
            <a:endParaRPr lang="en-US" sz="6400" dirty="0"/>
          </a:p>
        </p:txBody>
      </p:sp>
      <p:sp>
        <p:nvSpPr>
          <p:cNvPr id="9" name="Text 7"/>
          <p:cNvSpPr/>
          <p:nvPr/>
        </p:nvSpPr>
        <p:spPr>
          <a:xfrm>
            <a:off x="548640" y="58521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 récurrent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206240" y="484632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882 €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4206240" y="58521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 par vente ÉQUIPE — versés sur 12 mois (73,50 €/mois), cumulables à chaque vente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0" y="48463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A78B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</a:t>
            </a:r>
            <a:endParaRPr lang="en-US" sz="6400" dirty="0"/>
          </a:p>
        </p:txBody>
      </p:sp>
      <p:sp>
        <p:nvSpPr>
          <p:cNvPr id="13" name="Text 11"/>
          <p:cNvSpPr/>
          <p:nvPr/>
        </p:nvSpPr>
        <p:spPr>
          <a:xfrm>
            <a:off x="8229600" y="58521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jours d'essai sans carte pour vos prospects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Pourquoi vos prospects ont besoin de PunchLink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réalité d'un projet industriel de 5 à 50 M€ en France aujourd'hui 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2743200" cy="32004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31520" y="228600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+6 sem.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33832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retard moyen à la réception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74720" y="2103120"/>
            <a:ext cx="2743200" cy="32004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3657600" y="228600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 k€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657600" y="33832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retenues contestées par défaut de preuve photo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0" y="2103120"/>
            <a:ext cx="2743200" cy="32004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583680" y="228600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mois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583680" y="33832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produire le DOE post-livraison dans l'urgence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326880" y="2103120"/>
            <a:ext cx="2743200" cy="32004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509760" y="228600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7-12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9509760" y="3383280"/>
            <a:ext cx="2377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outils dispersés (Excel, MS Project, BlueKanGo, GED, etc.)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56692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résout ces 4 problèmes simultanément en une seule plateforme.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0972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plateforme française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pilotage de projets industriels.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329184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modules en production. Connecteur MCP universel inclus. Conformité RGPD.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Hébergement EU. Vendue au forfait, par entreprise.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484632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548640" y="5943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EN PROD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383280" y="484632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3383280" y="5943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langues natives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17920" y="484632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6217920" y="5943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IA compatibles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52560" y="4846320"/>
            <a:ext cx="2560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99%</a:t>
            </a:r>
            <a:endParaRPr lang="en-US" sz="5600" dirty="0"/>
          </a:p>
        </p:txBody>
      </p:sp>
      <p:sp>
        <p:nvSpPr>
          <p:cNvPr id="12" name="Text 10"/>
          <p:cNvSpPr/>
          <p:nvPr/>
        </p:nvSpPr>
        <p:spPr>
          <a:xfrm>
            <a:off x="9052560" y="59436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uptime Supabase EU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modules industriels en production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ce dont une équipe DO a besoin pour piloter un projet industriel complet.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685800" y="169164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60120" y="16459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01168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Réserves chantier · voix 6 langues · offline · photos contradictoires · blocage paiement auto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309360" y="155448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46520" y="169164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720840" y="16459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720840" y="201168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 codes habilitations · permis · sanctions · expulsion certifiée · scoring prestataires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74320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85800" y="288036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960120" y="28346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 Intelligent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60120" y="32004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classification · 8 bibliothèques sectorielles · conformité NF P 03-001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309360" y="274320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446520" y="288036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720840" y="28346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 multi-types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720840" y="32004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templates · glossaire 6 langues · signature électronique · exports Word certifiés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93192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85800" y="406908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60120" y="40233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Commandes SAP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60120" y="4389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PDF + IA · situations · paiements · retenue GPA auto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309360" y="393192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446520" y="406908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6720840" y="40233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Workflow devis IA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720840" y="4389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Avenants + nouveaux lots + variantes · IA pré-remplit · DO valide en 2 clics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512064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85800" y="525780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960120" y="5212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Société DO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60120" y="557784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abonnement société · accès hérités · continuité projet · facture unique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309360" y="5120640"/>
            <a:ext cx="548640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0E6F0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6446520" y="5257800"/>
            <a:ext cx="137160" cy="777240"/>
          </a:xfrm>
          <a:prstGeom prst="roundRect">
            <a:avLst>
              <a:gd name="adj" fmla="val 13333"/>
            </a:avLst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6720840" y="5212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Connecteur MCP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720840" y="557784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Pilotage langage naturel · Claude/ChatGPT/Cursor · 10 outils · inclus dans toutes les offres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Réserves chantier industrielles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terrain · voix 6 langues · photos contradictoires · offline IndexedDB · blocage paiement automatique selon criticité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7432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Saisie mobile en 30 secondes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Dictée vocale FR/EN/DE/IT/ES/PL, géolocalisation, horodatage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6118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📸 Preuve contradictoire intégrée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39776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presta + photo DO, signature électronique, audit trail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448056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⛔ Blocage paiement automatique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40" y="48463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Réserves criticité haute bloquent la situation, levée requise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53492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📵 Mode offline IndexedDB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" y="571500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Chantier sans 4G : saisie locale, sync auto au retour réseau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858000" y="2743200"/>
            <a:ext cx="4754880" cy="3200400"/>
          </a:xfrm>
          <a:prstGeom prst="roundRect">
            <a:avLst>
              <a:gd name="adj" fmla="val 4286"/>
            </a:avLst>
          </a:prstGeom>
          <a:solidFill>
            <a:srgbClr val="050912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7040880" y="2880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 apporteur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040880" y="3291840"/>
            <a:ext cx="448056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"Combien de réserves traîne votre Excel \"v37_FINAL\" depuis 6 mois ? Combien bloquent des paiements ? Combien ont des photos contradictoires ? TRACE règle ça en 30 secondes."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E6"/>
                </a:solidFill>
              </a:rPr>
              <a:t>🦺 HSE complet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le HSE industriel dans une seule app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0B4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2011680" y="18288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codes habilitations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011680" y="21945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catégories : ATEX, électricité, hauteur, espace confiné, chimique, levage...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83464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0B4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011680" y="2834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permis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011680" y="32004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presta → validation superviseur → archivage automatique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384048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0B4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011680" y="3840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 exclusion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011680" y="420624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Sanctions presta : génération Word certifié + audit trail légal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846320"/>
            <a:ext cx="1371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0B4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2011680" y="48463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modes opératoires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011680" y="521208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Dépôt proactif AdR / PPSPS par le presta sans attendre le DO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78BFA"/>
                </a:solidFill>
              </a:rPr>
              <a:t>DOE INTELLIGENT · IA NATIVE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DOE qui se construit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seul.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27432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classification automatique des documents · 8 bibliothèques sectorielles (CODAP, CODETI, ATEX, EN 13480, NF P 03-001) · complétude détectée en temps réel.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4114800"/>
            <a:ext cx="5303520" cy="1828800"/>
          </a:xfrm>
          <a:prstGeom prst="roundRect">
            <a:avLst>
              <a:gd name="adj" fmla="val 7500"/>
            </a:avLst>
          </a:prstGeom>
          <a:solidFill>
            <a:srgbClr val="050912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31520" y="425196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 (sans PunchLink)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30-60 h/projet · fin de chantier dans l'urgence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6 mois post-livraison · garantie déjà courue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Compilation manuelle Word/PDF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4114800"/>
            <a:ext cx="5303520" cy="1828800"/>
          </a:xfrm>
          <a:prstGeom prst="roundRect">
            <a:avLst>
              <a:gd name="adj" fmla="val 7500"/>
            </a:avLst>
          </a:prstGeom>
          <a:solidFill>
            <a:srgbClr val="050912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92240" y="425196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 (avec PunchLink)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92240" y="4663440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Docs classifiés au fil de l'eau · IA Haiku 4.5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Complétude visible en temps réel · alertes auto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Export final NF P 03-001 + hash SHA256 horodaté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78BFA"/>
                </a:solidFill>
              </a:rPr>
              <a:t>🤖 WORKFLOW DEVIS 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L'IA fait le travail du DO au quotidien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2743200" cy="38404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554480" y="2194560"/>
            <a:ext cx="731520" cy="731520"/>
          </a:xfrm>
          <a:prstGeom prst="ellipse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554480" y="21945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31520" y="310896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presta dépose son devis PDF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65760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: avenant à un lot existant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 : lot complémentaire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: alternative à un lot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429000" y="2011680"/>
            <a:ext cx="2743200" cy="38404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434840" y="2194560"/>
            <a:ext cx="731520" cy="731520"/>
          </a:xfrm>
          <a:prstGeom prst="ellipse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434840" y="21945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611880" y="310896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Anthropic Haiku 4.5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11880" y="365760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 le PDF en 5 secondes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Extrait titre, description, montant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Pré-remplit les champs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309360" y="2011680"/>
            <a:ext cx="2743200" cy="38404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7315200" y="2194560"/>
            <a:ext cx="731520" cy="731520"/>
          </a:xfrm>
          <a:prstGeom prst="ellipse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7315200" y="21945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492240" y="310896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voit 🟠 À VALIDER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365760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validation éditable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Corrige si besoin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N° SAP optionnel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189720" y="2011680"/>
            <a:ext cx="2743200" cy="384048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0195560" y="2194560"/>
            <a:ext cx="731520" cy="731520"/>
          </a:xfrm>
          <a:prstGeom prst="ellipse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0195560" y="21945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9372600" y="310896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auto SAP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372600" y="3657600"/>
            <a:ext cx="24688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= création commande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rattachement à la phase lot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notification toutes parties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E6"/>
                </a:solidFill>
              </a:rPr>
              <a:t>🏢 SOCIÉTÉ DONNEUR D'ORDRE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L'abonnement appartient 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société, pas à la personne.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7432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CDP part en retraite ? Le projet continue. Une seule facture pour toute l'entreprise. Toute l'équipe (CDP, AMO, Achats, HSE) dispose du connecteur MCP, inclus dans toutes les offres.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114800"/>
            <a:ext cx="731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371600" y="41148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société = 1 abonnement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71600" y="44805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Jusqu'à 3, 10 ou 30 utilisateurs selon l'offre ; illimités en SITE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309360" y="4114800"/>
            <a:ext cx="731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132320" y="41148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hérités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132320" y="448056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Prestataires, sous-traitants et organismes de contrôle invités : gratuits et illimités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5303520"/>
            <a:ext cx="731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🔁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371600" y="53035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Continuité projet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371600" y="566928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successeur reprend, les projets perdurent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5303520"/>
            <a:ext cx="731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7132320" y="53035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Connecteur MCP inclus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132320" y="566928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 dans toutes les offres, pour toute l'équipe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78BFA"/>
                </a:solidFill>
              </a:rPr>
              <a:t>🤖 CONNECTEUR MCP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Pilotez PunchLink en langage naturel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première sur le marché industriel français. Connecteur Model Context Protocol universel, inclus dans toutes les offres.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4688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clients IA compatibles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28346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Desktop · ChatGPT · GitHub Copilot · Cursor · Cline · Continue · Windsurf · Zed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3566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outils exposés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393192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projet · liste projets · liste commandes/paiements · créer réserve · soumettre situation · valider · mémo direction · recherche DOE · inviter membre · projet démo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493776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31520" y="50292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Exemples de commandes 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20" y="530352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"Donne-moi l'audit COMEX REVAMP-2026" · "Crée une réserve criticité haute sur le lot L05 avec la photo" · "Soumets ma situation mai sur la commande 4500123456" · "Recherche dans le DOE les fiches pompes Grundfos"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24A"/>
                </a:solidFill>
              </a:rPr>
              <a:t>ROI · ORDRE DE GRANDEUR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Jusqu'à 100 k€/an d'économies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Ordres de grandeur indicatifs pour une équipe industrielle de 5 personnes, d'après des sources publiques (McKinsey, Asana, PwC, G2).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560320"/>
            <a:ext cx="5303520" cy="3200400"/>
          </a:xfrm>
          <a:prstGeom prst="roundRect">
            <a:avLst>
              <a:gd name="adj" fmla="val 2857"/>
            </a:avLst>
          </a:prstGeom>
          <a:solidFill>
            <a:srgbClr val="050912"/>
          </a:solidFill>
          <a:ln w="12700">
            <a:solidFill>
              <a:srgbClr val="FF6B6B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31520" y="26974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 (sans PunchLink)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154680"/>
            <a:ext cx="49377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Abonnements outils dispersés : jusqu'à 15 k€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Productivité RH perdue (5 pers × 7h/sem) : jusqu'à 65 k€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Compilation DOE manuelle : jusqu'à 12 k€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Litiges presta sans preuves : jusqu'à 20 k€ évités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53035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: jusqu'à 110 k€/an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309360" y="2560320"/>
            <a:ext cx="5303520" cy="3200400"/>
          </a:xfrm>
          <a:prstGeom prst="roundRect">
            <a:avLst>
              <a:gd name="adj" fmla="val 2857"/>
            </a:avLst>
          </a:prstGeom>
          <a:solidFill>
            <a:srgbClr val="050912"/>
          </a:solidFill>
          <a:ln w="12700">
            <a:solidFill>
              <a:srgbClr val="4ADE8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492240" y="26974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 (avec PunchLink)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3154680"/>
            <a:ext cx="49377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ÉQUIPE (jusqu'à 10 utilisateurs) : 4 998 €/an HT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Connecteur MCP : inclus dans toutes les offres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Essai 30 jours sans carte, sans engagement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Prestataires et sous-traitants invités : gratuits et illimités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92240" y="53035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: ≈ 5 000 €/an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6035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🎯 ÉCONOMIE NETTE : jusqu'à 100 k€/an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PunchLink vs concurrence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286000" cy="457200"/>
          </a:xfrm>
          <a:prstGeom prst="rect">
            <a:avLst/>
          </a:prstGeom>
          <a:solidFill>
            <a:srgbClr val="0B1220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4173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2880360" y="1371600"/>
            <a:ext cx="2286000" cy="457200"/>
          </a:xfrm>
          <a:prstGeom prst="rect">
            <a:avLst/>
          </a:prstGeom>
          <a:solidFill>
            <a:srgbClr val="0B1220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2971800" y="14173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212080" y="1371600"/>
            <a:ext cx="2286000" cy="457200"/>
          </a:xfrm>
          <a:prstGeom prst="rect">
            <a:avLst/>
          </a:prstGeom>
          <a:solidFill>
            <a:srgbClr val="0B1220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5303520" y="14173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Procore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543800" y="1371600"/>
            <a:ext cx="2286000" cy="457200"/>
          </a:xfrm>
          <a:prstGeom prst="rect">
            <a:avLst/>
          </a:prstGeom>
          <a:solidFill>
            <a:srgbClr val="0B1220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635240" y="14173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Aconex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875520" y="1371600"/>
            <a:ext cx="2286000" cy="457200"/>
          </a:xfrm>
          <a:prstGeom prst="rect">
            <a:avLst/>
          </a:prstGeom>
          <a:solidFill>
            <a:srgbClr val="0B1220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9966960" y="14173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+ GED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187452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40080" y="19202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880360" y="187452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2971800" y="19202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🇫🇷 France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212080" y="187452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5303520" y="19202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🇺🇸 US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543800" y="187452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7635240" y="19202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🇺🇸 Oracle US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875520" y="187452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966960" y="19202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48640" y="237744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640080" y="24231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880360" y="237744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2971800" y="24231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Forfait dès 199 €/mois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12080" y="237744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5303520" y="24231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400 €/user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543800" y="237744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7635240" y="24231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100-300 €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9875520" y="237744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9966960" y="24231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Gratuit + Office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48640" y="288036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640080" y="29260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Connecteur MCP intégré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880360" y="288036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2971800" y="29260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Inclus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212080" y="288036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/>
          <p:nvPr/>
        </p:nvSpPr>
        <p:spPr>
          <a:xfrm>
            <a:off x="5303520" y="29260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Plugin payant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7543800" y="288036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/>
          <p:nvPr/>
        </p:nvSpPr>
        <p:spPr>
          <a:xfrm>
            <a:off x="7635240" y="29260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Non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9875520" y="288036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/>
          <p:nvPr/>
        </p:nvSpPr>
        <p:spPr>
          <a:xfrm>
            <a:off x="9966960" y="29260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8640" y="338328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/>
          <p:nvPr/>
        </p:nvSpPr>
        <p:spPr>
          <a:xfrm>
            <a:off x="640080" y="34290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HSE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2880360" y="338328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/>
          <p:nvPr/>
        </p:nvSpPr>
        <p:spPr>
          <a:xfrm>
            <a:off x="2971800" y="34290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73 codes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5212080" y="338328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/>
          <p:nvPr/>
        </p:nvSpPr>
        <p:spPr>
          <a:xfrm>
            <a:off x="5303520" y="34290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 Add-on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543800" y="338328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/>
          <p:nvPr/>
        </p:nvSpPr>
        <p:spPr>
          <a:xfrm>
            <a:off x="7635240" y="34290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 Add-on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9875520" y="338328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52" name="Text 50"/>
          <p:cNvSpPr/>
          <p:nvPr/>
        </p:nvSpPr>
        <p:spPr>
          <a:xfrm>
            <a:off x="9966960" y="34290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548640" y="388620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/>
          <p:nvPr/>
        </p:nvSpPr>
        <p:spPr>
          <a:xfrm>
            <a:off x="640080" y="39319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automatique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2880360" y="388620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56" name="Text 54"/>
          <p:cNvSpPr/>
          <p:nvPr/>
        </p:nvSpPr>
        <p:spPr>
          <a:xfrm>
            <a:off x="2971800" y="39319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IA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5212080" y="388620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58" name="Text 56"/>
          <p:cNvSpPr/>
          <p:nvPr/>
        </p:nvSpPr>
        <p:spPr>
          <a:xfrm>
            <a:off x="5303520" y="39319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7543800" y="388620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60" name="Text 58"/>
          <p:cNvSpPr/>
          <p:nvPr/>
        </p:nvSpPr>
        <p:spPr>
          <a:xfrm>
            <a:off x="7635240" y="39319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9875520" y="388620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/>
          <p:nvPr/>
        </p:nvSpPr>
        <p:spPr>
          <a:xfrm>
            <a:off x="9966960" y="39319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548640" y="438912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64" name="Text 62"/>
          <p:cNvSpPr/>
          <p:nvPr/>
        </p:nvSpPr>
        <p:spPr>
          <a:xfrm>
            <a:off x="640080" y="44348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terrain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2880360" y="438912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66" name="Text 64"/>
          <p:cNvSpPr/>
          <p:nvPr/>
        </p:nvSpPr>
        <p:spPr>
          <a:xfrm>
            <a:off x="2971800" y="44348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IndexedDB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5212080" y="438912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/>
          <p:nvPr/>
        </p:nvSpPr>
        <p:spPr>
          <a:xfrm>
            <a:off x="5303520" y="44348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 Limité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7543800" y="438912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70" name="Text 68"/>
          <p:cNvSpPr/>
          <p:nvPr/>
        </p:nvSpPr>
        <p:spPr>
          <a:xfrm>
            <a:off x="7635240" y="44348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9875520" y="438912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72" name="Text 70"/>
          <p:cNvSpPr/>
          <p:nvPr/>
        </p:nvSpPr>
        <p:spPr>
          <a:xfrm>
            <a:off x="9966960" y="44348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</a:t>
            </a:r>
            <a:endParaRPr lang="en-US" sz="1100" dirty="0"/>
          </a:p>
        </p:txBody>
      </p:sp>
      <p:sp>
        <p:nvSpPr>
          <p:cNvPr id="73" name="Shape 71"/>
          <p:cNvSpPr/>
          <p:nvPr/>
        </p:nvSpPr>
        <p:spPr>
          <a:xfrm>
            <a:off x="548640" y="489204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74" name="Text 72"/>
          <p:cNvSpPr/>
          <p:nvPr/>
        </p:nvSpPr>
        <p:spPr>
          <a:xfrm>
            <a:off x="640080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Conformité RGPD EU</a:t>
            </a:r>
            <a:endParaRPr lang="en-US" sz="1100" dirty="0"/>
          </a:p>
        </p:txBody>
      </p:sp>
      <p:sp>
        <p:nvSpPr>
          <p:cNvPr id="75" name="Shape 73"/>
          <p:cNvSpPr/>
          <p:nvPr/>
        </p:nvSpPr>
        <p:spPr>
          <a:xfrm>
            <a:off x="2880360" y="489204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76" name="Text 74"/>
          <p:cNvSpPr/>
          <p:nvPr/>
        </p:nvSpPr>
        <p:spPr>
          <a:xfrm>
            <a:off x="2971800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Hébergement EU</a:t>
            </a:r>
            <a:endParaRPr lang="en-US" sz="1100" dirty="0"/>
          </a:p>
        </p:txBody>
      </p:sp>
      <p:sp>
        <p:nvSpPr>
          <p:cNvPr id="77" name="Shape 75"/>
          <p:cNvSpPr/>
          <p:nvPr/>
        </p:nvSpPr>
        <p:spPr>
          <a:xfrm>
            <a:off x="5212080" y="489204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78" name="Text 76"/>
          <p:cNvSpPr/>
          <p:nvPr/>
        </p:nvSpPr>
        <p:spPr>
          <a:xfrm>
            <a:off x="5303520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US Cloud</a:t>
            </a:r>
            <a:endParaRPr lang="en-US" sz="1100" dirty="0"/>
          </a:p>
        </p:txBody>
      </p:sp>
      <p:sp>
        <p:nvSpPr>
          <p:cNvPr id="79" name="Shape 77"/>
          <p:cNvSpPr/>
          <p:nvPr/>
        </p:nvSpPr>
        <p:spPr>
          <a:xfrm>
            <a:off x="7543800" y="489204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80" name="Text 78"/>
          <p:cNvSpPr/>
          <p:nvPr/>
        </p:nvSpPr>
        <p:spPr>
          <a:xfrm>
            <a:off x="7635240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Oracle Cloud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9875520" y="4892040"/>
            <a:ext cx="22860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82" name="Text 80"/>
          <p:cNvSpPr/>
          <p:nvPr/>
        </p:nvSpPr>
        <p:spPr>
          <a:xfrm>
            <a:off x="9966960" y="49377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</a:t>
            </a:r>
            <a:endParaRPr lang="en-US" sz="1100" dirty="0"/>
          </a:p>
        </p:txBody>
      </p:sp>
      <p:sp>
        <p:nvSpPr>
          <p:cNvPr id="83" name="Shape 81"/>
          <p:cNvSpPr/>
          <p:nvPr/>
        </p:nvSpPr>
        <p:spPr>
          <a:xfrm>
            <a:off x="548640" y="539496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84" name="Text 82"/>
          <p:cNvSpPr/>
          <p:nvPr/>
        </p:nvSpPr>
        <p:spPr>
          <a:xfrm>
            <a:off x="640080" y="54406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Implémentation</a:t>
            </a:r>
            <a:endParaRPr lang="en-US" sz="1100" dirty="0"/>
          </a:p>
        </p:txBody>
      </p:sp>
      <p:sp>
        <p:nvSpPr>
          <p:cNvPr id="85" name="Shape 83"/>
          <p:cNvSpPr/>
          <p:nvPr/>
        </p:nvSpPr>
        <p:spPr>
          <a:xfrm>
            <a:off x="2880360" y="539496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86" name="Text 84"/>
          <p:cNvSpPr/>
          <p:nvPr/>
        </p:nvSpPr>
        <p:spPr>
          <a:xfrm>
            <a:off x="2971800" y="54406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Essai 30 jours</a:t>
            </a:r>
            <a:endParaRPr lang="en-US" sz="1100" dirty="0"/>
          </a:p>
        </p:txBody>
      </p:sp>
      <p:sp>
        <p:nvSpPr>
          <p:cNvPr id="87" name="Shape 85"/>
          <p:cNvSpPr/>
          <p:nvPr/>
        </p:nvSpPr>
        <p:spPr>
          <a:xfrm>
            <a:off x="5212080" y="539496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88" name="Text 86"/>
          <p:cNvSpPr/>
          <p:nvPr/>
        </p:nvSpPr>
        <p:spPr>
          <a:xfrm>
            <a:off x="5303520" y="54406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3-6 mois</a:t>
            </a:r>
            <a:endParaRPr lang="en-US" sz="1100" dirty="0"/>
          </a:p>
        </p:txBody>
      </p:sp>
      <p:sp>
        <p:nvSpPr>
          <p:cNvPr id="89" name="Shape 87"/>
          <p:cNvSpPr/>
          <p:nvPr/>
        </p:nvSpPr>
        <p:spPr>
          <a:xfrm>
            <a:off x="7543800" y="539496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90" name="Text 88"/>
          <p:cNvSpPr/>
          <p:nvPr/>
        </p:nvSpPr>
        <p:spPr>
          <a:xfrm>
            <a:off x="7635240" y="54406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6-12 mois</a:t>
            </a:r>
            <a:endParaRPr lang="en-US" sz="1100" dirty="0"/>
          </a:p>
        </p:txBody>
      </p:sp>
      <p:sp>
        <p:nvSpPr>
          <p:cNvPr id="91" name="Shape 89"/>
          <p:cNvSpPr/>
          <p:nvPr/>
        </p:nvSpPr>
        <p:spPr>
          <a:xfrm>
            <a:off x="9875520" y="5394960"/>
            <a:ext cx="2286000" cy="457200"/>
          </a:xfrm>
          <a:prstGeom prst="rect">
            <a:avLst/>
          </a:prstGeom>
          <a:solidFill>
            <a:srgbClr val="F0F4F8"/>
          </a:solidFill>
          <a:ln w="6350">
            <a:solidFill>
              <a:srgbClr val="D0D6E0"/>
            </a:solidFill>
            <a:prstDash val="solid"/>
          </a:ln>
        </p:spPr>
        <p:txBody>
          <a:bodyPr/>
          <a:p/>
        </p:txBody>
      </p:sp>
      <p:sp>
        <p:nvSpPr>
          <p:cNvPr id="92" name="Text 90"/>
          <p:cNvSpPr/>
          <p:nvPr/>
        </p:nvSpPr>
        <p:spPr>
          <a:xfrm>
            <a:off x="9966960" y="54406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93" name="Text 91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E6"/>
                </a:solidFill>
              </a:rPr>
              <a:t>TARIFS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grille claire, sans piège</a:t>
            </a:r>
            <a:endParaRPr lang="en-US" sz="3000" dirty="0"/>
          </a:p>
        </p:txBody>
      </p:sp>
      <p:sp>
        <p:nvSpPr>
          <p:cNvPr id="100" name="Carte 1 - 0"/>
          <p:cNvSpPr/>
          <p:nvPr/>
        </p:nvSpPr>
        <p:spPr>
          <a:xfrm>
            <a:off x="548640" y="1737360"/>
            <a:ext cx="2109216" cy="3840480"/>
          </a:xfrm>
          <a:prstGeom prst="roundRect">
            <a:avLst>
              <a:gd name="adj" fmla="val 5000"/>
            </a:avLst>
          </a:prstGeom>
          <a:solidFill>
            <a:srgbClr val="050912"/>
          </a:solidFill>
          <a:ln w="254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01" name="Carte 1 - 1"/>
          <p:cNvSpPr/>
          <p:nvPr/>
        </p:nvSpPr>
        <p:spPr>
          <a:xfrm>
            <a:off x="685800" y="1874520"/>
            <a:ext cx="1834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TRIO</a:t>
            </a:r>
            <a:endParaRPr lang="en-US" sz="1200" dirty="0"/>
          </a:p>
        </p:txBody>
      </p:sp>
      <p:sp>
        <p:nvSpPr>
          <p:cNvPr id="102" name="Carte 1 - 2"/>
          <p:cNvSpPr/>
          <p:nvPr/>
        </p:nvSpPr>
        <p:spPr>
          <a:xfrm>
            <a:off x="685800" y="2240280"/>
            <a:ext cx="183489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199 €</a:t>
            </a:r>
            <a:endParaRPr lang="en-US" sz="2800" dirty="0"/>
          </a:p>
        </p:txBody>
      </p:sp>
      <p:sp>
        <p:nvSpPr>
          <p:cNvPr id="103" name="Carte 1 - 3"/>
          <p:cNvSpPr/>
          <p:nvPr/>
        </p:nvSpPr>
        <p:spPr>
          <a:xfrm>
            <a:off x="685800" y="3154680"/>
            <a:ext cx="183489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HT/mois · jusqu'à 3 utilisateurs</a:t>
            </a:r>
            <a:endParaRPr lang="en-US" sz="1100" dirty="0"/>
          </a:p>
        </p:txBody>
      </p:sp>
      <p:sp>
        <p:nvSpPr>
          <p:cNvPr id="104" name="Carte 1 - 4"/>
          <p:cNvSpPr/>
          <p:nvPr/>
        </p:nvSpPr>
        <p:spPr>
          <a:xfrm>
            <a:off x="685800" y="3840480"/>
            <a:ext cx="183489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TPE, artisan industriel, consultant, bureau d'études</a:t>
            </a:r>
            <a:endParaRPr lang="en-US" sz="1200" dirty="0"/>
          </a:p>
        </p:txBody>
      </p:sp>
      <p:sp>
        <p:nvSpPr>
          <p:cNvPr id="105" name="Carte 2 - 0"/>
          <p:cNvSpPr/>
          <p:nvPr/>
        </p:nvSpPr>
        <p:spPr>
          <a:xfrm>
            <a:off x="2795016" y="1737360"/>
            <a:ext cx="2109216" cy="3840480"/>
          </a:xfrm>
          <a:prstGeom prst="roundRect">
            <a:avLst>
              <a:gd name="adj" fmla="val 5000"/>
            </a:avLst>
          </a:prstGeom>
          <a:solidFill>
            <a:srgbClr val="050912"/>
          </a:solidFill>
          <a:ln w="254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06" name="Carte 2 - 1"/>
          <p:cNvSpPr/>
          <p:nvPr/>
        </p:nvSpPr>
        <p:spPr>
          <a:xfrm>
            <a:off x="2932176" y="1874520"/>
            <a:ext cx="1834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</a:t>
            </a:r>
            <a:endParaRPr lang="en-US" sz="1200" dirty="0"/>
          </a:p>
        </p:txBody>
      </p:sp>
      <p:sp>
        <p:nvSpPr>
          <p:cNvPr id="107" name="Carte 2 - 2"/>
          <p:cNvSpPr/>
          <p:nvPr/>
        </p:nvSpPr>
        <p:spPr>
          <a:xfrm>
            <a:off x="2932176" y="2240280"/>
            <a:ext cx="183489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490 €</a:t>
            </a:r>
            <a:endParaRPr lang="en-US" sz="2800" dirty="0"/>
          </a:p>
        </p:txBody>
      </p:sp>
      <p:sp>
        <p:nvSpPr>
          <p:cNvPr id="108" name="Carte 2 - 3"/>
          <p:cNvSpPr/>
          <p:nvPr/>
        </p:nvSpPr>
        <p:spPr>
          <a:xfrm>
            <a:off x="2932176" y="3154680"/>
            <a:ext cx="183489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HT/mois · jusqu'à 10 utilisateurs</a:t>
            </a:r>
            <a:endParaRPr lang="en-US" sz="1100" dirty="0"/>
          </a:p>
        </p:txBody>
      </p:sp>
      <p:sp>
        <p:nvSpPr>
          <p:cNvPr id="109" name="Carte 2 - 4"/>
          <p:cNvSpPr/>
          <p:nvPr/>
        </p:nvSpPr>
        <p:spPr>
          <a:xfrm>
            <a:off x="2932176" y="3840480"/>
            <a:ext cx="183489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PME industrielle : vos affaires, vos équipes, vos sous-traitants</a:t>
            </a:r>
            <a:endParaRPr lang="en-US" sz="1200" dirty="0"/>
          </a:p>
        </p:txBody>
      </p:sp>
      <p:sp>
        <p:nvSpPr>
          <p:cNvPr id="110" name="Carte 3 - 0"/>
          <p:cNvSpPr/>
          <p:nvPr/>
        </p:nvSpPr>
        <p:spPr>
          <a:xfrm>
            <a:off x="5041392" y="1737360"/>
            <a:ext cx="2109216" cy="3840480"/>
          </a:xfrm>
          <a:prstGeom prst="roundRect">
            <a:avLst>
              <a:gd name="adj" fmla="val 5000"/>
            </a:avLst>
          </a:prstGeom>
          <a:solidFill>
            <a:srgbClr val="050912"/>
          </a:solidFill>
          <a:ln w="254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11" name="Carte 3 - 1"/>
          <p:cNvSpPr/>
          <p:nvPr/>
        </p:nvSpPr>
        <p:spPr>
          <a:xfrm>
            <a:off x="5178552" y="1874520"/>
            <a:ext cx="1834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ENTREPRISE</a:t>
            </a:r>
            <a:endParaRPr lang="en-US" sz="1200" dirty="0"/>
          </a:p>
        </p:txBody>
      </p:sp>
      <p:sp>
        <p:nvSpPr>
          <p:cNvPr id="112" name="Carte 3 - 2"/>
          <p:cNvSpPr/>
          <p:nvPr/>
        </p:nvSpPr>
        <p:spPr>
          <a:xfrm>
            <a:off x="5178552" y="2240280"/>
            <a:ext cx="183489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1 290 €</a:t>
            </a:r>
            <a:endParaRPr lang="en-US" sz="2800" dirty="0"/>
          </a:p>
        </p:txBody>
      </p:sp>
      <p:sp>
        <p:nvSpPr>
          <p:cNvPr id="113" name="Carte 3 - 3"/>
          <p:cNvSpPr/>
          <p:nvPr/>
        </p:nvSpPr>
        <p:spPr>
          <a:xfrm>
            <a:off x="5178552" y="3154680"/>
            <a:ext cx="183489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HT/mois · jusqu'à 30 utilisateurs, plusieurs sites</a:t>
            </a:r>
            <a:endParaRPr lang="en-US" sz="1100" dirty="0"/>
          </a:p>
        </p:txBody>
      </p:sp>
      <p:sp>
        <p:nvSpPr>
          <p:cNvPr id="114" name="Carte 3 - 4"/>
          <p:cNvSpPr/>
          <p:nvPr/>
        </p:nvSpPr>
        <p:spPr>
          <a:xfrm>
            <a:off x="5178552" y="3840480"/>
            <a:ext cx="183489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ETI, entreprise multi-sites, direction de projets</a:t>
            </a:r>
            <a:endParaRPr lang="en-US" sz="1200" dirty="0"/>
          </a:p>
        </p:txBody>
      </p:sp>
      <p:sp>
        <p:nvSpPr>
          <p:cNvPr id="115" name="Carte 4 - 0"/>
          <p:cNvSpPr/>
          <p:nvPr/>
        </p:nvSpPr>
        <p:spPr>
          <a:xfrm>
            <a:off x="7287768" y="1737360"/>
            <a:ext cx="2109216" cy="3840480"/>
          </a:xfrm>
          <a:prstGeom prst="roundRect">
            <a:avLst>
              <a:gd name="adj" fmla="val 5000"/>
            </a:avLst>
          </a:prstGeom>
          <a:solidFill>
            <a:srgbClr val="050912"/>
          </a:solidFill>
          <a:ln w="25400">
            <a:solidFill>
              <a:srgbClr val="FFD24A"/>
            </a:solidFill>
            <a:prstDash val="solid"/>
          </a:ln>
        </p:spPr>
        <p:txBody>
          <a:bodyPr/>
          <a:p/>
        </p:txBody>
      </p:sp>
      <p:sp>
        <p:nvSpPr>
          <p:cNvPr id="116" name="Carte 4 - 1"/>
          <p:cNvSpPr/>
          <p:nvPr/>
        </p:nvSpPr>
        <p:spPr>
          <a:xfrm>
            <a:off x="7424928" y="1874520"/>
            <a:ext cx="1834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</a:t>
            </a:r>
            <a:endParaRPr lang="en-US" sz="1200" dirty="0"/>
          </a:p>
        </p:txBody>
      </p:sp>
      <p:sp>
        <p:nvSpPr>
          <p:cNvPr id="117" name="Carte 4 - 2"/>
          <p:cNvSpPr/>
          <p:nvPr/>
        </p:nvSpPr>
        <p:spPr>
          <a:xfrm>
            <a:off x="7424928" y="2240280"/>
            <a:ext cx="183489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29,9 k€</a:t>
            </a:r>
            <a:endParaRPr lang="en-US" sz="2800" dirty="0"/>
          </a:p>
        </p:txBody>
      </p:sp>
      <p:sp>
        <p:nvSpPr>
          <p:cNvPr id="118" name="Carte 4 - 3"/>
          <p:cNvSpPr/>
          <p:nvPr/>
        </p:nvSpPr>
        <p:spPr>
          <a:xfrm>
            <a:off x="7424928" y="3154680"/>
            <a:ext cx="183489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HT/an · utilisateurs illimités, un site</a:t>
            </a:r>
            <a:endParaRPr lang="en-US" sz="1100" dirty="0"/>
          </a:p>
        </p:txBody>
      </p:sp>
      <p:sp>
        <p:nvSpPr>
          <p:cNvPr id="119" name="Carte 4 - 4"/>
          <p:cNvSpPr/>
          <p:nvPr/>
        </p:nvSpPr>
        <p:spPr>
          <a:xfrm>
            <a:off x="7424928" y="3840480"/>
            <a:ext cx="183489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Entreprise donneur d'ordre : un site industriel entier</a:t>
            </a:r>
            <a:endParaRPr lang="en-US" sz="1200" dirty="0"/>
          </a:p>
        </p:txBody>
      </p:sp>
      <p:sp>
        <p:nvSpPr>
          <p:cNvPr id="120" name="Carte 5 - 0"/>
          <p:cNvSpPr/>
          <p:nvPr/>
        </p:nvSpPr>
        <p:spPr>
          <a:xfrm>
            <a:off x="9534144" y="1737360"/>
            <a:ext cx="2109216" cy="3840480"/>
          </a:xfrm>
          <a:prstGeom prst="roundRect">
            <a:avLst>
              <a:gd name="adj" fmla="val 5000"/>
            </a:avLst>
          </a:prstGeom>
          <a:solidFill>
            <a:srgbClr val="050912"/>
          </a:solidFill>
          <a:ln w="254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21" name="Carte 5 - 1"/>
          <p:cNvSpPr/>
          <p:nvPr/>
        </p:nvSpPr>
        <p:spPr>
          <a:xfrm>
            <a:off x="9671304" y="1874520"/>
            <a:ext cx="1834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</a:t>
            </a:r>
            <a:endParaRPr lang="en-US" sz="1200" dirty="0"/>
          </a:p>
        </p:txBody>
      </p:sp>
      <p:sp>
        <p:nvSpPr>
          <p:cNvPr id="122" name="Carte 5 - 2"/>
          <p:cNvSpPr/>
          <p:nvPr/>
        </p:nvSpPr>
        <p:spPr>
          <a:xfrm>
            <a:off x="9671304" y="2240280"/>
            <a:ext cx="183489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Devis</a:t>
            </a:r>
            <a:endParaRPr lang="en-US" sz="2800" dirty="0"/>
          </a:p>
        </p:txBody>
      </p:sp>
      <p:sp>
        <p:nvSpPr>
          <p:cNvPr id="123" name="Carte 5 - 3"/>
          <p:cNvSpPr/>
          <p:nvPr/>
        </p:nvSpPr>
        <p:spPr>
          <a:xfrm>
            <a:off x="9671304" y="3154680"/>
            <a:ext cx="183489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dès ~60 k€/an · SSO · SAP</a:t>
            </a:r>
            <a:endParaRPr lang="en-US" sz="1100" dirty="0"/>
          </a:p>
        </p:txBody>
      </p:sp>
      <p:sp>
        <p:nvSpPr>
          <p:cNvPr id="124" name="Carte 5 - 4"/>
          <p:cNvSpPr/>
          <p:nvPr/>
        </p:nvSpPr>
        <p:spPr>
          <a:xfrm>
            <a:off x="9671304" y="3840480"/>
            <a:ext cx="183489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 multi-sociétés, Observatoire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5669280"/>
            <a:ext cx="1109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Utilisateurs = votre équipe : salariés, consultants et renforts externes compris. Prestataires, sous-traitants et organismes de contrôle que vous invitez : gratuits et illimités.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inclus · Connecteur MCP inclus · Essai 30 jours sans carte · Annuel −15 %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509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4A"/>
                </a:solidFill>
              </a:rPr>
              <a:t>💶 TARIFS PUBLICS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offres simples, sans option cachée.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Connecteur MCP inclus.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2834640"/>
            <a:ext cx="5486400" cy="1097280"/>
          </a:xfrm>
          <a:prstGeom prst="roundRect">
            <a:avLst>
              <a:gd name="adj" fmla="val 12500"/>
            </a:avLst>
          </a:prstGeom>
          <a:solidFill>
            <a:srgbClr val="0B1220"/>
          </a:solidFill>
          <a:ln w="25400">
            <a:solidFill>
              <a:srgbClr val="FFD24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31520" y="292608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vos prospects 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324612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D24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ESSAI 30 JOURS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400800" y="320040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carte bancaire · Prestataires et sous-traitants invités gratuits · Hébergement Union européenne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4297680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B1220"/>
          </a:solidFill>
          <a:ln w="12700">
            <a:solidFill>
              <a:srgbClr val="FFD24A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31520" y="4434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4800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199 €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31520" y="5715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HT/mois · jusqu'à 3 utilisateurs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89120" y="4297680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B1220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572000" y="4434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0" y="4800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490 €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4572000" y="5715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HT/mois · jusqu'à 10 utilisateurs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0" y="4297680"/>
            <a:ext cx="3657600" cy="1828800"/>
          </a:xfrm>
          <a:prstGeom prst="roundRect">
            <a:avLst>
              <a:gd name="adj" fmla="val 5000"/>
            </a:avLst>
          </a:prstGeom>
          <a:solidFill>
            <a:srgbClr val="0B1220"/>
          </a:solidFill>
          <a:ln w="12700">
            <a:solidFill>
              <a:srgbClr val="A78BF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412480" y="44348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CONNECTEUR MCP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412480" y="4800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INCLUS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8412480" y="57150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toutes les offres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Votre processus de vente type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étapes pour transformer un contact en client PunchLink.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640080" cy="640080"/>
          </a:xfrm>
          <a:prstGeom prst="ellipse">
            <a:avLst/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7830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6304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Pre-qual email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63040" y="2148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"3 lignes pour expliquer pourquoi PunchLink intéressera votre prospect" + lien scénarios d'usage punchlink.app/histoires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651760"/>
            <a:ext cx="640080" cy="640080"/>
          </a:xfrm>
          <a:prstGeom prst="ellipse">
            <a:avLst/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2651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463040" y="26517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RDV qualif 30 min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463040" y="30175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 : besoins, stack actuelle, budget. Si feu vert → étape 3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3520440"/>
            <a:ext cx="640080" cy="640080"/>
          </a:xfrm>
          <a:prstGeom prst="ellipse">
            <a:avLst/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0080" y="3520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463040" y="35204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 personnalisée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463040" y="38862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menez (deck + démo live) ou Laurent prend le relais (backup démo gratuit)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4389120"/>
            <a:ext cx="640080" cy="640080"/>
          </a:xfrm>
          <a:prstGeom prst="ellipse">
            <a:avLst/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43891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463040" y="43891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Envoi devis &amp; lien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463040" y="47548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Lien personnalisé `?ref=VOTRE-SLUG` envoyé par email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5257800"/>
            <a:ext cx="640080" cy="640080"/>
          </a:xfrm>
          <a:prstGeom prst="ellipse">
            <a:avLst/>
          </a:prstGeom>
          <a:solidFill>
            <a:srgbClr val="00B4E6"/>
          </a:solidFill>
          <a:ln w="12700">
            <a:solidFill>
              <a:srgbClr val="00B4E6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40080" y="52578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463040" y="52578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conversion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463040" y="56235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Essai 30 jours → encaissement → commission acquise après 90 jours. Dashboard temps réel.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E6"/>
                </a:solidFill>
              </a:rPr>
              <a:t>CIBLE COMMERCIALE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qui vendre PunchLink 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🏭 PME/ETI industrielles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06240" y="1828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50-500 salariés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206240" y="21945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Sidérurgie, chimie, agro, pharma, énergie, ciment, automotive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9260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👥 Direction projet client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29260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 · DSI · Directeur Industriel · Directeur Projet · Direction Achats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206240" y="32918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Décideurs ayant le pouvoir de signer un abonnement de 490 €/mois et plus sans escalade lourde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4023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Budget projet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206240" y="4023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à 50 M€ par projet · 2 à 4 projets simultanés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206240" y="43891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suffisant pour justifier le ROI · petite équipe = TRIO (199 €)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Géographie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206240" y="5120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France prioritaire · BE/CH/LU/DE/ES/IT/PL/UK ouverts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206240" y="5486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en 6 langues natives · landing localisée 5 langues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ce qu'on vous fournit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 complet pour vendre sans frustration technique.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Deck commercial 18 slides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Prêt à présenter en visio ou rendez-vous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17373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Vidéo démo 5 min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09360" y="21031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envoyer en pré-RDV pour qualifier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One-pager PDF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29718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laisser après le rendez-vous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309360" y="2606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Fiches modules détaillées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09360" y="29718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Argumentaire par cas client (TRACE, HSE, DOE IA, connecteur MCP, etc.)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3474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Comparatifs vs Procore/Aconex/GED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38404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les objections "on a déjà X"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09360" y="3474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5 posts LinkedIn pré-rédigés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09360" y="384048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diffuser sur votre réseau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43434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Lien checkout `?ref=` personnalisé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47091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automatique des conversions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309360" y="43434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📅 Calendly partagé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09360" y="47091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démo par Laurent si besoin (gratuit)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💬 Slack #apporteurs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55778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Q&amp;A, bonnes pratiques, top performers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09360" y="5212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Webinar mensuel formation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309360" y="557784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1h avec Laurent · maj roadmap produit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509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24A"/>
                </a:solidFill>
              </a:rPr>
              <a:t>REJOIGNEZ-NOUS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Devenez apporteur d'affaires PunchLink.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2560320"/>
            <a:ext cx="3657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D2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15%</a:t>
            </a:r>
            <a:endParaRPr lang="en-US" sz="12000" dirty="0"/>
          </a:p>
        </p:txBody>
      </p:sp>
      <p:sp>
        <p:nvSpPr>
          <p:cNvPr id="5" name="Text 3"/>
          <p:cNvSpPr/>
          <p:nvPr/>
        </p:nvSpPr>
        <p:spPr>
          <a:xfrm>
            <a:off x="4114800" y="310896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 récurrent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 le CA HT mensuel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114800" y="38404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B4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882 € par vente ÉQUIPE · 2 322 € par ENTREPRISE · 4 485 € par SITE · 15 % du tarif proposé sur GROUPE — versés sur 12 mois, puis 5 % les années 2 et 3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84632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0B1220"/>
          </a:solidFill>
          <a:ln w="25400">
            <a:solidFill>
              <a:srgbClr val="FFD24A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731520" y="50292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D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📩 contact@punchlink.app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31520" y="548640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Envoyez votre LinkedIn + 5 lignes sur votre expérience · Réponse personnelle de Laurent sous 48h · Démarrage sous 1 semaine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PunchLink · L2V SASU · Programme apporteurs 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430000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5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L2V SASU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PunchLink — Programme apporteurs d'affaires</dc:title>
  <dc:subject>PptxGenJS Presentation</dc:subject>
  <dc:creator>Laurent VINCI</dc:creator>
  <cp:lastModifiedBy>Laurent VINCI</cp:lastModifiedBy>
  <cp:revision>1</cp:revision>
  <dcterms:created xsi:type="dcterms:W3CDTF">2026-05-22T11:04:28Z</dcterms:created>
  <dcterms:modified xsi:type="dcterms:W3CDTF">2026-05-22T11:04:28Z</dcterms:modified>
</cp:coreProperties>
</file>