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1220"/>
          </a:solidFill>
          <a:ln w="12700">
            <a:solidFill>
              <a:srgbClr val="0B1220"/>
            </a:solidFill>
            <a:prstDash val="solid"/>
          </a:ln>
        </p:spPr>
        <p:txBody>
          <a:bodyPr/>
          <a:p/>
        </p:txBody>
      </p:sp>
      <p:sp>
        <p:nvSpPr>
          <p:cNvPr id="3" name="Shape 1"/>
          <p:cNvSpPr/>
          <p:nvPr/>
        </p:nvSpPr>
        <p:spPr>
          <a:xfrm>
            <a:off x="548640" y="457200"/>
            <a:ext cx="2377440" cy="411480"/>
          </a:xfrm>
          <a:prstGeom prst="roundRect">
            <a:avLst>
              <a:gd name="adj" fmla="val 11111"/>
            </a:avLst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640080" y="50292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COMMERCIAL 2026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64592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Vendez PunchLink.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548640" y="27432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B4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Touchez 15% de commission récurrente.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48640" y="40233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d'apporteurs d'affaires PunchLink — Édition L2V SASU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48640" y="484632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15%</a:t>
            </a:r>
            <a:endParaRPr lang="en-US" sz="6400" dirty="0"/>
          </a:p>
        </p:txBody>
      </p:sp>
      <p:sp>
        <p:nvSpPr>
          <p:cNvPr id="9" name="Text 7"/>
          <p:cNvSpPr/>
          <p:nvPr/>
        </p:nvSpPr>
        <p:spPr>
          <a:xfrm>
            <a:off x="548640" y="5852160"/>
            <a:ext cx="2743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1 récurrent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206240" y="4846320"/>
            <a:ext cx="3200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1 348 €</a:t>
            </a:r>
            <a:endParaRPr lang="en-US" sz="5600" dirty="0"/>
          </a:p>
        </p:txBody>
      </p:sp>
      <p:sp>
        <p:nvSpPr>
          <p:cNvPr id="11" name="Text 9"/>
          <p:cNvSpPr/>
          <p:nvPr/>
        </p:nvSpPr>
        <p:spPr>
          <a:xfrm>
            <a:off x="4206240" y="58521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 par vente BUILD — versés sur 12 mois (112,35 €/mois), cumulables à chaque vente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229600" y="4846320"/>
            <a:ext cx="2743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A78BF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</a:t>
            </a:r>
            <a:endParaRPr lang="en-US" sz="6400" dirty="0"/>
          </a:p>
        </p:txBody>
      </p:sp>
      <p:sp>
        <p:nvSpPr>
          <p:cNvPr id="13" name="Text 11"/>
          <p:cNvSpPr/>
          <p:nvPr/>
        </p:nvSpPr>
        <p:spPr>
          <a:xfrm>
            <a:off x="8229600" y="58521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premières souscriptions PUNCHLINK2026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78BFA"/>
                </a:solidFill>
              </a:rPr>
              <a:t>🤖 PUNCHLINK AI MCP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Pilotez PunchLink en langage naturel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première sur le marché industriel français. Connecteur Model Context Protocol universel.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4688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clients IA compatibles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8346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Claude Desktop · ChatGPT · GitHub Copilot · Cursor · Cline · Continue · Windsurf · Zed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35661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outils exposés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39319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projet · liste projets · liste commandes/paiements · créer réserve · soumettre situation · valider · mémo direction · recherche DOE · inviter membre · projet démo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640" y="4937760"/>
            <a:ext cx="11064240" cy="128016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731520" y="502920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Exemples de commandes IA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5303520"/>
            <a:ext cx="106984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"Donne-moi l'audit COMEX REVAMP-2026" · "Crée une réserve criticité haute sur le lot L05 avec la photo" · "Soumets ma situation mai sur la commande 4500123456" · "Recherche dans le DOE les fiches pompes Grundfos"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18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D24A"/>
                </a:solidFill>
              </a:rPr>
              <a:t>ROI CALCULÉ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 à 100 k€/an d'économies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une équipe DO industrielle de 5 personnes. Sources publiques McKinsey, Asana, PwC, G2.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560320"/>
            <a:ext cx="5303520" cy="3200400"/>
          </a:xfrm>
          <a:prstGeom prst="roundRect">
            <a:avLst>
              <a:gd name="adj" fmla="val 2857"/>
            </a:avLst>
          </a:prstGeom>
          <a:solidFill>
            <a:srgbClr val="050912"/>
          </a:solidFill>
          <a:ln w="12700">
            <a:solidFill>
              <a:srgbClr val="FF6B6B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31520" y="2697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(sans PunchLink)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3154680"/>
            <a:ext cx="49377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Abonnements outils dispersés : 8-15 k€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Productivité RH perdue (5 pers × 7h/sem) : 40-65 k€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Compilation DOE manuelle : 2,5-12 k€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Litiges presta sans preuves : 0-20 k€ évités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53035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: ≈ 50-110 k€/an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309360" y="2560320"/>
            <a:ext cx="5303520" cy="3200400"/>
          </a:xfrm>
          <a:prstGeom prst="roundRect">
            <a:avLst>
              <a:gd name="adj" fmla="val 2857"/>
            </a:avLst>
          </a:prstGeom>
          <a:solidFill>
            <a:srgbClr val="050912"/>
          </a:solidFill>
          <a:ln w="12700">
            <a:solidFill>
              <a:srgbClr val="4ADE80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492240" y="2697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(avec PunchLink)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92240" y="3154680"/>
            <a:ext cx="49377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 1 avec PUNCHLINK2026 : 5 842 €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AI MCP : GRATUITE 12 mois (-2 388 €)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 2 plein tarif (BUILD + AI) : 11 376 €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Prestataires invités : illimités gratuits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92240" y="53035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An 2+ : ≈ 11 400 €/an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6035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🎯 ÉCONOMIE NETTE : 40 à 100 k€/an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18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PunchLink vs concurrence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2286000" cy="457200"/>
          </a:xfrm>
          <a:prstGeom prst="rect">
            <a:avLst/>
          </a:prstGeom>
          <a:solidFill>
            <a:srgbClr val="0B1220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4" name="Text 2"/>
          <p:cNvSpPr/>
          <p:nvPr/>
        </p:nvSpPr>
        <p:spPr>
          <a:xfrm>
            <a:off x="640080" y="14173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880360" y="1371600"/>
            <a:ext cx="2286000" cy="457200"/>
          </a:xfrm>
          <a:prstGeom prst="rect">
            <a:avLst/>
          </a:prstGeom>
          <a:solidFill>
            <a:srgbClr val="0B1220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2971800" y="14173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212080" y="1371600"/>
            <a:ext cx="2286000" cy="457200"/>
          </a:xfrm>
          <a:prstGeom prst="rect">
            <a:avLst/>
          </a:prstGeom>
          <a:solidFill>
            <a:srgbClr val="0B1220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5303520" y="14173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Procore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7543800" y="1371600"/>
            <a:ext cx="2286000" cy="457200"/>
          </a:xfrm>
          <a:prstGeom prst="rect">
            <a:avLst/>
          </a:prstGeom>
          <a:solidFill>
            <a:srgbClr val="0B1220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7635240" y="14173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Aconex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9875520" y="1371600"/>
            <a:ext cx="2286000" cy="457200"/>
          </a:xfrm>
          <a:prstGeom prst="rect">
            <a:avLst/>
          </a:prstGeom>
          <a:solidFill>
            <a:srgbClr val="0B1220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12" name="Text 10"/>
          <p:cNvSpPr/>
          <p:nvPr/>
        </p:nvSpPr>
        <p:spPr>
          <a:xfrm>
            <a:off x="9966960" y="14173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 + GED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48640" y="187452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640080" y="19202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2880360" y="187452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2971800" y="19202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🇫🇷 France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212080" y="187452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5303520" y="19202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🇺🇸 US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7543800" y="187452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7635240" y="19202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🇺🇸 Oracle US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9875520" y="187452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9966960" y="19202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48640" y="237744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24" name="Text 22"/>
          <p:cNvSpPr/>
          <p:nvPr/>
        </p:nvSpPr>
        <p:spPr>
          <a:xfrm>
            <a:off x="640080" y="24231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Tarif/utilisateur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2880360" y="237744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2971800" y="24231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149,80 €/siège (5)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212080" y="237744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28" name="Text 26"/>
          <p:cNvSpPr/>
          <p:nvPr/>
        </p:nvSpPr>
        <p:spPr>
          <a:xfrm>
            <a:off x="5303520" y="24231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400 €/user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7543800" y="237744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7635240" y="24231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100-300 €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9875520" y="237744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32" name="Text 30"/>
          <p:cNvSpPr/>
          <p:nvPr/>
        </p:nvSpPr>
        <p:spPr>
          <a:xfrm>
            <a:off x="9966960" y="24231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Gratuit + Office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548640" y="288036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34" name="Text 32"/>
          <p:cNvSpPr/>
          <p:nvPr/>
        </p:nvSpPr>
        <p:spPr>
          <a:xfrm>
            <a:off x="640080" y="29260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MCP intégrée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2880360" y="288036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36" name="Text 34"/>
          <p:cNvSpPr/>
          <p:nvPr/>
        </p:nvSpPr>
        <p:spPr>
          <a:xfrm>
            <a:off x="2971800" y="29260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Native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5212080" y="288036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38" name="Text 36"/>
          <p:cNvSpPr/>
          <p:nvPr/>
        </p:nvSpPr>
        <p:spPr>
          <a:xfrm>
            <a:off x="5303520" y="29260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Plugin payant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7543800" y="288036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40" name="Text 38"/>
          <p:cNvSpPr/>
          <p:nvPr/>
        </p:nvSpPr>
        <p:spPr>
          <a:xfrm>
            <a:off x="7635240" y="29260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Non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9875520" y="288036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42" name="Text 40"/>
          <p:cNvSpPr/>
          <p:nvPr/>
        </p:nvSpPr>
        <p:spPr>
          <a:xfrm>
            <a:off x="9966960" y="29260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100" dirty="0"/>
          </a:p>
        </p:txBody>
      </p:sp>
      <p:sp>
        <p:nvSpPr>
          <p:cNvPr id="43" name="Shape 41"/>
          <p:cNvSpPr/>
          <p:nvPr/>
        </p:nvSpPr>
        <p:spPr>
          <a:xfrm>
            <a:off x="548640" y="338328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44" name="Text 42"/>
          <p:cNvSpPr/>
          <p:nvPr/>
        </p:nvSpPr>
        <p:spPr>
          <a:xfrm>
            <a:off x="640080" y="342900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HSE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2880360" y="338328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46" name="Text 44"/>
          <p:cNvSpPr/>
          <p:nvPr/>
        </p:nvSpPr>
        <p:spPr>
          <a:xfrm>
            <a:off x="2971800" y="342900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73 codes</a:t>
            </a:r>
            <a:endParaRPr lang="en-US" sz="1100" dirty="0"/>
          </a:p>
        </p:txBody>
      </p:sp>
      <p:sp>
        <p:nvSpPr>
          <p:cNvPr id="47" name="Shape 45"/>
          <p:cNvSpPr/>
          <p:nvPr/>
        </p:nvSpPr>
        <p:spPr>
          <a:xfrm>
            <a:off x="5212080" y="338328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48" name="Text 46"/>
          <p:cNvSpPr/>
          <p:nvPr/>
        </p:nvSpPr>
        <p:spPr>
          <a:xfrm>
            <a:off x="5303520" y="342900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 Add-on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7543800" y="338328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50" name="Text 48"/>
          <p:cNvSpPr/>
          <p:nvPr/>
        </p:nvSpPr>
        <p:spPr>
          <a:xfrm>
            <a:off x="7635240" y="342900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 Add-on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9875520" y="338328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52" name="Text 50"/>
          <p:cNvSpPr/>
          <p:nvPr/>
        </p:nvSpPr>
        <p:spPr>
          <a:xfrm>
            <a:off x="9966960" y="342900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548640" y="388620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54" name="Text 52"/>
          <p:cNvSpPr/>
          <p:nvPr/>
        </p:nvSpPr>
        <p:spPr>
          <a:xfrm>
            <a:off x="640080" y="39319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 automatique</a:t>
            </a:r>
            <a:endParaRPr lang="en-US" sz="1100" dirty="0"/>
          </a:p>
        </p:txBody>
      </p:sp>
      <p:sp>
        <p:nvSpPr>
          <p:cNvPr id="55" name="Shape 53"/>
          <p:cNvSpPr/>
          <p:nvPr/>
        </p:nvSpPr>
        <p:spPr>
          <a:xfrm>
            <a:off x="2880360" y="388620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56" name="Text 54"/>
          <p:cNvSpPr/>
          <p:nvPr/>
        </p:nvSpPr>
        <p:spPr>
          <a:xfrm>
            <a:off x="2971800" y="39319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IA</a:t>
            </a:r>
            <a:endParaRPr lang="en-US" sz="1100" dirty="0"/>
          </a:p>
        </p:txBody>
      </p:sp>
      <p:sp>
        <p:nvSpPr>
          <p:cNvPr id="57" name="Shape 55"/>
          <p:cNvSpPr/>
          <p:nvPr/>
        </p:nvSpPr>
        <p:spPr>
          <a:xfrm>
            <a:off x="5212080" y="388620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58" name="Text 56"/>
          <p:cNvSpPr/>
          <p:nvPr/>
        </p:nvSpPr>
        <p:spPr>
          <a:xfrm>
            <a:off x="5303520" y="39319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100" dirty="0"/>
          </a:p>
        </p:txBody>
      </p:sp>
      <p:sp>
        <p:nvSpPr>
          <p:cNvPr id="59" name="Shape 57"/>
          <p:cNvSpPr/>
          <p:nvPr/>
        </p:nvSpPr>
        <p:spPr>
          <a:xfrm>
            <a:off x="7543800" y="388620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60" name="Text 58"/>
          <p:cNvSpPr/>
          <p:nvPr/>
        </p:nvSpPr>
        <p:spPr>
          <a:xfrm>
            <a:off x="7635240" y="39319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</a:t>
            </a:r>
            <a:endParaRPr lang="en-US" sz="1100" dirty="0"/>
          </a:p>
        </p:txBody>
      </p:sp>
      <p:sp>
        <p:nvSpPr>
          <p:cNvPr id="61" name="Shape 59"/>
          <p:cNvSpPr/>
          <p:nvPr/>
        </p:nvSpPr>
        <p:spPr>
          <a:xfrm>
            <a:off x="9875520" y="388620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62" name="Text 60"/>
          <p:cNvSpPr/>
          <p:nvPr/>
        </p:nvSpPr>
        <p:spPr>
          <a:xfrm>
            <a:off x="9966960" y="393192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100" dirty="0"/>
          </a:p>
        </p:txBody>
      </p:sp>
      <p:sp>
        <p:nvSpPr>
          <p:cNvPr id="63" name="Shape 61"/>
          <p:cNvSpPr/>
          <p:nvPr/>
        </p:nvSpPr>
        <p:spPr>
          <a:xfrm>
            <a:off x="548640" y="438912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64" name="Text 62"/>
          <p:cNvSpPr/>
          <p:nvPr/>
        </p:nvSpPr>
        <p:spPr>
          <a:xfrm>
            <a:off x="640080" y="44348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 terrain</a:t>
            </a:r>
            <a:endParaRPr lang="en-US" sz="1100" dirty="0"/>
          </a:p>
        </p:txBody>
      </p:sp>
      <p:sp>
        <p:nvSpPr>
          <p:cNvPr id="65" name="Shape 63"/>
          <p:cNvSpPr/>
          <p:nvPr/>
        </p:nvSpPr>
        <p:spPr>
          <a:xfrm>
            <a:off x="2880360" y="438912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66" name="Text 64"/>
          <p:cNvSpPr/>
          <p:nvPr/>
        </p:nvSpPr>
        <p:spPr>
          <a:xfrm>
            <a:off x="2971800" y="44348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IndexedDB</a:t>
            </a:r>
            <a:endParaRPr lang="en-US" sz="1100" dirty="0"/>
          </a:p>
        </p:txBody>
      </p:sp>
      <p:sp>
        <p:nvSpPr>
          <p:cNvPr id="67" name="Shape 65"/>
          <p:cNvSpPr/>
          <p:nvPr/>
        </p:nvSpPr>
        <p:spPr>
          <a:xfrm>
            <a:off x="5212080" y="438912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68" name="Text 66"/>
          <p:cNvSpPr/>
          <p:nvPr/>
        </p:nvSpPr>
        <p:spPr>
          <a:xfrm>
            <a:off x="5303520" y="44348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 Limité</a:t>
            </a:r>
            <a:endParaRPr lang="en-US" sz="1100" dirty="0"/>
          </a:p>
        </p:txBody>
      </p:sp>
      <p:sp>
        <p:nvSpPr>
          <p:cNvPr id="69" name="Shape 67"/>
          <p:cNvSpPr/>
          <p:nvPr/>
        </p:nvSpPr>
        <p:spPr>
          <a:xfrm>
            <a:off x="7543800" y="438912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70" name="Text 68"/>
          <p:cNvSpPr/>
          <p:nvPr/>
        </p:nvSpPr>
        <p:spPr>
          <a:xfrm>
            <a:off x="7635240" y="44348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100" dirty="0"/>
          </a:p>
        </p:txBody>
      </p:sp>
      <p:sp>
        <p:nvSpPr>
          <p:cNvPr id="71" name="Shape 69"/>
          <p:cNvSpPr/>
          <p:nvPr/>
        </p:nvSpPr>
        <p:spPr>
          <a:xfrm>
            <a:off x="9875520" y="438912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72" name="Text 70"/>
          <p:cNvSpPr/>
          <p:nvPr/>
        </p:nvSpPr>
        <p:spPr>
          <a:xfrm>
            <a:off x="9966960" y="443484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</a:t>
            </a:r>
            <a:endParaRPr lang="en-US" sz="1100" dirty="0"/>
          </a:p>
        </p:txBody>
      </p:sp>
      <p:sp>
        <p:nvSpPr>
          <p:cNvPr id="73" name="Shape 71"/>
          <p:cNvSpPr/>
          <p:nvPr/>
        </p:nvSpPr>
        <p:spPr>
          <a:xfrm>
            <a:off x="548640" y="489204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74" name="Text 72"/>
          <p:cNvSpPr/>
          <p:nvPr/>
        </p:nvSpPr>
        <p:spPr>
          <a:xfrm>
            <a:off x="640080" y="4937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Conformité RGPD EU</a:t>
            </a:r>
            <a:endParaRPr lang="en-US" sz="1100" dirty="0"/>
          </a:p>
        </p:txBody>
      </p:sp>
      <p:sp>
        <p:nvSpPr>
          <p:cNvPr id="75" name="Shape 73"/>
          <p:cNvSpPr/>
          <p:nvPr/>
        </p:nvSpPr>
        <p:spPr>
          <a:xfrm>
            <a:off x="2880360" y="489204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76" name="Text 74"/>
          <p:cNvSpPr/>
          <p:nvPr/>
        </p:nvSpPr>
        <p:spPr>
          <a:xfrm>
            <a:off x="2971800" y="4937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Hébergement EU</a:t>
            </a:r>
            <a:endParaRPr lang="en-US" sz="1100" dirty="0"/>
          </a:p>
        </p:txBody>
      </p:sp>
      <p:sp>
        <p:nvSpPr>
          <p:cNvPr id="77" name="Shape 75"/>
          <p:cNvSpPr/>
          <p:nvPr/>
        </p:nvSpPr>
        <p:spPr>
          <a:xfrm>
            <a:off x="5212080" y="489204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78" name="Text 76"/>
          <p:cNvSpPr/>
          <p:nvPr/>
        </p:nvSpPr>
        <p:spPr>
          <a:xfrm>
            <a:off x="5303520" y="4937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US Cloud</a:t>
            </a:r>
            <a:endParaRPr lang="en-US" sz="1100" dirty="0"/>
          </a:p>
        </p:txBody>
      </p:sp>
      <p:sp>
        <p:nvSpPr>
          <p:cNvPr id="79" name="Shape 77"/>
          <p:cNvSpPr/>
          <p:nvPr/>
        </p:nvSpPr>
        <p:spPr>
          <a:xfrm>
            <a:off x="7543800" y="489204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80" name="Text 78"/>
          <p:cNvSpPr/>
          <p:nvPr/>
        </p:nvSpPr>
        <p:spPr>
          <a:xfrm>
            <a:off x="7635240" y="4937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Oracle Cloud</a:t>
            </a:r>
            <a:endParaRPr lang="en-US" sz="1100" dirty="0"/>
          </a:p>
        </p:txBody>
      </p:sp>
      <p:sp>
        <p:nvSpPr>
          <p:cNvPr id="81" name="Shape 79"/>
          <p:cNvSpPr/>
          <p:nvPr/>
        </p:nvSpPr>
        <p:spPr>
          <a:xfrm>
            <a:off x="9875520" y="4892040"/>
            <a:ext cx="2286000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82" name="Text 80"/>
          <p:cNvSpPr/>
          <p:nvPr/>
        </p:nvSpPr>
        <p:spPr>
          <a:xfrm>
            <a:off x="9966960" y="493776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</a:t>
            </a:r>
            <a:endParaRPr lang="en-US" sz="1100" dirty="0"/>
          </a:p>
        </p:txBody>
      </p:sp>
      <p:sp>
        <p:nvSpPr>
          <p:cNvPr id="83" name="Shape 81"/>
          <p:cNvSpPr/>
          <p:nvPr/>
        </p:nvSpPr>
        <p:spPr>
          <a:xfrm>
            <a:off x="548640" y="539496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84" name="Text 82"/>
          <p:cNvSpPr/>
          <p:nvPr/>
        </p:nvSpPr>
        <p:spPr>
          <a:xfrm>
            <a:off x="640080" y="54406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Implémentation</a:t>
            </a:r>
            <a:endParaRPr lang="en-US" sz="1100" dirty="0"/>
          </a:p>
        </p:txBody>
      </p:sp>
      <p:sp>
        <p:nvSpPr>
          <p:cNvPr id="85" name="Shape 83"/>
          <p:cNvSpPr/>
          <p:nvPr/>
        </p:nvSpPr>
        <p:spPr>
          <a:xfrm>
            <a:off x="2880360" y="539496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86" name="Text 84"/>
          <p:cNvSpPr/>
          <p:nvPr/>
        </p:nvSpPr>
        <p:spPr>
          <a:xfrm>
            <a:off x="2971800" y="54406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jours trial</a:t>
            </a:r>
            <a:endParaRPr lang="en-US" sz="1100" dirty="0"/>
          </a:p>
        </p:txBody>
      </p:sp>
      <p:sp>
        <p:nvSpPr>
          <p:cNvPr id="87" name="Shape 85"/>
          <p:cNvSpPr/>
          <p:nvPr/>
        </p:nvSpPr>
        <p:spPr>
          <a:xfrm>
            <a:off x="5212080" y="539496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88" name="Text 86"/>
          <p:cNvSpPr/>
          <p:nvPr/>
        </p:nvSpPr>
        <p:spPr>
          <a:xfrm>
            <a:off x="5303520" y="54406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3-6 mois</a:t>
            </a:r>
            <a:endParaRPr lang="en-US" sz="1100" dirty="0"/>
          </a:p>
        </p:txBody>
      </p:sp>
      <p:sp>
        <p:nvSpPr>
          <p:cNvPr id="89" name="Shape 87"/>
          <p:cNvSpPr/>
          <p:nvPr/>
        </p:nvSpPr>
        <p:spPr>
          <a:xfrm>
            <a:off x="7543800" y="539496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90" name="Text 88"/>
          <p:cNvSpPr/>
          <p:nvPr/>
        </p:nvSpPr>
        <p:spPr>
          <a:xfrm>
            <a:off x="7635240" y="54406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6-12 mois</a:t>
            </a:r>
            <a:endParaRPr lang="en-US" sz="1100" dirty="0"/>
          </a:p>
        </p:txBody>
      </p:sp>
      <p:sp>
        <p:nvSpPr>
          <p:cNvPr id="91" name="Shape 89"/>
          <p:cNvSpPr/>
          <p:nvPr/>
        </p:nvSpPr>
        <p:spPr>
          <a:xfrm>
            <a:off x="9875520" y="5394960"/>
            <a:ext cx="2286000" cy="457200"/>
          </a:xfrm>
          <a:prstGeom prst="rect">
            <a:avLst/>
          </a:prstGeom>
          <a:solidFill>
            <a:srgbClr val="F0F4F8"/>
          </a:solidFill>
          <a:ln w="6350">
            <a:solidFill>
              <a:srgbClr val="D0D6E0"/>
            </a:solidFill>
            <a:prstDash val="solid"/>
          </a:ln>
        </p:spPr>
        <p:txBody>
          <a:bodyPr/>
          <a:p/>
        </p:txBody>
      </p:sp>
      <p:sp>
        <p:nvSpPr>
          <p:cNvPr id="92" name="Text 90"/>
          <p:cNvSpPr/>
          <p:nvPr/>
        </p:nvSpPr>
        <p:spPr>
          <a:xfrm>
            <a:off x="9966960" y="5440680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100" dirty="0"/>
          </a:p>
        </p:txBody>
      </p:sp>
      <p:sp>
        <p:nvSpPr>
          <p:cNvPr id="93" name="Text 91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94" name="Text 92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18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E6"/>
                </a:solidFill>
              </a:rPr>
              <a:t>TARIFS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grille claire, sans piège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2743200" cy="4389120"/>
          </a:xfrm>
          <a:prstGeom prst="roundRect">
            <a:avLst>
              <a:gd name="adj" fmla="val 5000"/>
            </a:avLst>
          </a:prstGeom>
          <a:solidFill>
            <a:srgbClr val="050912"/>
          </a:solidFill>
          <a:ln w="254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19202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Solo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31520" y="237744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99 €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731520" y="33832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/mois · 1 user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393192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Freelance, AMO indépendant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474720" y="1737360"/>
            <a:ext cx="2743200" cy="4389120"/>
          </a:xfrm>
          <a:prstGeom prst="roundRect">
            <a:avLst>
              <a:gd name="adj" fmla="val 5000"/>
            </a:avLst>
          </a:prstGeom>
          <a:solidFill>
            <a:srgbClr val="050912"/>
          </a:solidFill>
          <a:ln w="254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3657600" y="19202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Team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657600" y="237744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199 €</a:t>
            </a:r>
            <a:endParaRPr lang="en-US" sz="3800" dirty="0"/>
          </a:p>
        </p:txBody>
      </p:sp>
      <p:sp>
        <p:nvSpPr>
          <p:cNvPr id="12" name="Text 10"/>
          <p:cNvSpPr/>
          <p:nvPr/>
        </p:nvSpPr>
        <p:spPr>
          <a:xfrm>
            <a:off x="3657600" y="33832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/mois · 2-5 users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657600" y="393192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TPE/PME équipe noyau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0" y="1737360"/>
            <a:ext cx="2743200" cy="4389120"/>
          </a:xfrm>
          <a:prstGeom prst="roundRect">
            <a:avLst>
              <a:gd name="adj" fmla="val 5000"/>
            </a:avLst>
          </a:prstGeom>
          <a:solidFill>
            <a:srgbClr val="050912"/>
          </a:solidFill>
          <a:ln w="25400">
            <a:solidFill>
              <a:srgbClr val="FFD24A"/>
            </a:solidFill>
            <a:prstDash val="solid"/>
          </a:ln>
        </p:spPr>
        <p:txBody>
          <a:bodyPr/>
          <a:p/>
        </p:txBody>
      </p:sp>
      <p:sp>
        <p:nvSpPr>
          <p:cNvPr id="15" name="Text 13"/>
          <p:cNvSpPr/>
          <p:nvPr/>
        </p:nvSpPr>
        <p:spPr>
          <a:xfrm>
            <a:off x="6583680" y="19202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Société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583680" y="237744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749 €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6583680" y="33832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/mois · 5 sièges DO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583680" y="393192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PME/ETI industrielle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9326880" y="1737360"/>
            <a:ext cx="2743200" cy="4389120"/>
          </a:xfrm>
          <a:prstGeom prst="roundRect">
            <a:avLst>
              <a:gd name="adj" fmla="val 5000"/>
            </a:avLst>
          </a:prstGeom>
          <a:solidFill>
            <a:srgbClr val="050912"/>
          </a:solidFill>
          <a:ln w="254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20" name="Text 18"/>
          <p:cNvSpPr/>
          <p:nvPr/>
        </p:nvSpPr>
        <p:spPr>
          <a:xfrm>
            <a:off x="9509760" y="19202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Premium Société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509760" y="237744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1 299 €</a:t>
            </a:r>
            <a:endParaRPr lang="en-US" sz="3800" dirty="0"/>
          </a:p>
        </p:txBody>
      </p:sp>
      <p:sp>
        <p:nvSpPr>
          <p:cNvPr id="22" name="Text 20"/>
          <p:cNvSpPr/>
          <p:nvPr/>
        </p:nvSpPr>
        <p:spPr>
          <a:xfrm>
            <a:off x="9509760" y="338328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/mois · 10 DO + 10 AI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509760" y="3931920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 / gros chantiers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48640" y="6309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sur devis dès 50 000 €/an · 50+ users · SSO · SAP/Maximo · CSM dédié · SLA 99.9%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18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509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24A"/>
                </a:solidFill>
              </a:rPr>
              <a:t>🚀 OFFRE LANCEMENT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50 premières souscriptions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ont 12 mois à prix cassé.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548640" y="2834640"/>
            <a:ext cx="5486400" cy="1097280"/>
          </a:xfrm>
          <a:prstGeom prst="roundRect">
            <a:avLst>
              <a:gd name="adj" fmla="val 12500"/>
            </a:avLst>
          </a:prstGeom>
          <a:solidFill>
            <a:srgbClr val="0B1220"/>
          </a:solidFill>
          <a:ln w="25400">
            <a:solidFill>
              <a:srgbClr val="FFD24A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29260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à saisir :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3246120"/>
            <a:ext cx="5029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D2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PUNCHLINK2026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400800" y="320040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Jusqu'au 30/09/2026 · Première souscription uniquement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4297680"/>
            <a:ext cx="3657600" cy="1828800"/>
          </a:xfrm>
          <a:prstGeom prst="roundRect">
            <a:avLst>
              <a:gd name="adj" fmla="val 5000"/>
            </a:avLst>
          </a:prstGeom>
          <a:solidFill>
            <a:srgbClr val="0B1220"/>
          </a:solidFill>
          <a:ln w="12700">
            <a:solidFill>
              <a:srgbClr val="FFD24A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731520" y="4434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 1-3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31520" y="480060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-50%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731520" y="57150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Découverte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389120" y="4297680"/>
            <a:ext cx="3657600" cy="1828800"/>
          </a:xfrm>
          <a:prstGeom prst="roundRect">
            <a:avLst>
              <a:gd name="adj" fmla="val 5000"/>
            </a:avLst>
          </a:prstGeom>
          <a:solidFill>
            <a:srgbClr val="0B1220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4572000" y="4434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 4-12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572000" y="480060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-30%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572000" y="57150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Montée en charge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229600" y="4297680"/>
            <a:ext cx="3657600" cy="1828800"/>
          </a:xfrm>
          <a:prstGeom prst="roundRect">
            <a:avLst>
              <a:gd name="adj" fmla="val 5000"/>
            </a:avLst>
          </a:prstGeom>
          <a:solidFill>
            <a:srgbClr val="0B1220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8412480" y="443484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· 12 MOIS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412480" y="480060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GRATUITE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8412480" y="5715000"/>
            <a:ext cx="3291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Valeur 2 388 €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18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Votre processus de vente type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étapes pour transformer un contact en client PunchLink.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640080" cy="640080"/>
          </a:xfrm>
          <a:prstGeom prst="ellipse">
            <a:avLst/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640080" y="178308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17830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Pre-qual email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14884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"3 lignes pour expliquer pourquoi PunchLink intéressera votre prospect" + lien histoires clients punchlink.app/histoires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2651760"/>
            <a:ext cx="640080" cy="640080"/>
          </a:xfrm>
          <a:prstGeom prst="ellipse">
            <a:avLst/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0080" y="265176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26517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RDV qualif 30 min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0175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 : besoins, stack actuelle, budget. Si feu vert → étape 3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40080" y="3520440"/>
            <a:ext cx="640080" cy="640080"/>
          </a:xfrm>
          <a:prstGeom prst="ellipse">
            <a:avLst/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13" name="Text 11"/>
          <p:cNvSpPr/>
          <p:nvPr/>
        </p:nvSpPr>
        <p:spPr>
          <a:xfrm>
            <a:off x="640080" y="35204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1463040" y="35204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Démo personnalisée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388620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Vous menez (deck + démo live) ou Laurent prend le relais (backup démo gratuit)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" y="4389120"/>
            <a:ext cx="640080" cy="640080"/>
          </a:xfrm>
          <a:prstGeom prst="ellipse">
            <a:avLst/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17" name="Text 15"/>
          <p:cNvSpPr/>
          <p:nvPr/>
        </p:nvSpPr>
        <p:spPr>
          <a:xfrm>
            <a:off x="640080" y="438912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1463040" y="43891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Envoi devis &amp; code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1463040" y="47548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Lien personnalisé `?ref=VOTRE-SLUG&amp;promo=PUNCHLINK2026` envoyé par email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5257800"/>
            <a:ext cx="640080" cy="640080"/>
          </a:xfrm>
          <a:prstGeom prst="ellipse">
            <a:avLst/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640080" y="525780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1463040" y="52578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conversion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463040" y="56235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 14j → encaissement → commission acquise. Dashboard temps réel.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18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E6"/>
                </a:solidFill>
              </a:rPr>
              <a:t>CIBLE COMMERCIALE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À qui vendre PunchLink ?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🏭 PME/ETI industrielles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206240" y="18288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50-500 salariés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206240" y="219456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Sidérurgie, chimie, agro, pharma, énergie, ciment, automotive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👥 Direction projet client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206240" y="29260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DAF · DSI · Directeur Industriel · Directeur Projet · Direction Achats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206240" y="329184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Décideurs ayant le pouvoir de signer 749-1 299 €/mois sans escalade lourde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402336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Budget projet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06240" y="40233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à 50 M€ par projet · 2 à 4 projets simultanés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206240" y="43891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suffisant pour justifier le ROI · trop petit = SOLO Solo (99€)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" y="512064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Géographie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206240" y="5120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France prioritaire · BE/CH/LU/DE/ES/IT/PL/UK ouverts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206240" y="54864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en 6 langues natives · landing localisée 5 langues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18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Tout ce qu'on vous fournit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8640" y="11887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 complet pour vendre sans frustration technique.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Deck commercial 18 slides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1031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Prêt à présenter en visio ou rendez-vous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309360" y="173736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🎬 Vidéo démo 5 min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309360" y="210312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envoyer en pré-RDV pour qualifier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2606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📄 One-pager PDF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laisser après le rendez-vous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09360" y="2606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📋 Fiches modules détaillées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309360" y="29718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Argumentaire par cas client (TRACE, HSE, DOE IA, AI MCP, etc.)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54864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Comparatifs vs Procore/Aconex/GED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38404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les objections "on a déjà X"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3093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5 posts LinkedIn pré-rédigés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09360" y="384048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diffuser sur votre réseau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43434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🔗 Lien checkout `?ref=` personnalisé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470916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Tracking automatique des conversions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09360" y="43434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📅 Calendly partagé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09360" y="470916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démo par Laurent si besoin (gratuit)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💬 Slack #apporteurs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48640" y="55778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Q&amp;A, bonnes pratiques, top performers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309360" y="5212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🎓 Webinar mensuel formation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309360" y="55778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1h avec Laurent · maj roadmap produit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18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509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D24A"/>
                </a:solidFill>
              </a:rPr>
              <a:t>REJOIGNEZ-NOUS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Devenez apporteur d'affaires PunchLink.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2560320"/>
            <a:ext cx="3657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15%</a:t>
            </a:r>
            <a:endParaRPr lang="en-US" sz="12000" dirty="0"/>
          </a:p>
        </p:txBody>
      </p:sp>
      <p:sp>
        <p:nvSpPr>
          <p:cNvPr id="5" name="Text 3"/>
          <p:cNvSpPr/>
          <p:nvPr/>
        </p:nvSpPr>
        <p:spPr>
          <a:xfrm>
            <a:off x="4114800" y="310896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1 récurrent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 le CA HT mensuel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114800" y="38404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1 348 € par vente BUILD · 2 339 € par Premium — versés mensuellement sur 12 mois, chaque vente s’additionne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48640" y="4846320"/>
            <a:ext cx="11064240" cy="1280160"/>
          </a:xfrm>
          <a:prstGeom prst="roundRect">
            <a:avLst>
              <a:gd name="adj" fmla="val 7143"/>
            </a:avLst>
          </a:prstGeom>
          <a:solidFill>
            <a:srgbClr val="0B1220"/>
          </a:solidFill>
          <a:ln w="25400">
            <a:solidFill>
              <a:srgbClr val="FFD24A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📩 contact@punchlink.app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31520" y="5486400"/>
            <a:ext cx="10698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Envoyez votre LinkedIn + 5 lignes sur votre expérience · Réponse personnelle de Laurent sous 48h · Démarrage sous 1 semaine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18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vos prospects ont besoin de PunchLink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réalité d'un projet industriel de 5 à 50 M€ en France aujourd'hui :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2743200" cy="32004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5" name="Text 3"/>
          <p:cNvSpPr/>
          <p:nvPr/>
        </p:nvSpPr>
        <p:spPr>
          <a:xfrm>
            <a:off x="731520" y="22860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+6 sem.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31520" y="3383280"/>
            <a:ext cx="23774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retard moyen à la réception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474720" y="2103120"/>
            <a:ext cx="2743200" cy="32004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8" name="Text 6"/>
          <p:cNvSpPr/>
          <p:nvPr/>
        </p:nvSpPr>
        <p:spPr>
          <a:xfrm>
            <a:off x="3657600" y="22860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 k€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3657600" y="3383280"/>
            <a:ext cx="23774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retenues contestées par défaut de preuve photo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0" y="2103120"/>
            <a:ext cx="2743200" cy="32004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6583680" y="22860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 mois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6583680" y="3383280"/>
            <a:ext cx="23774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produire le DOE post-livraison dans l'urgence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326880" y="2103120"/>
            <a:ext cx="2743200" cy="320040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509760" y="2286000"/>
            <a:ext cx="2377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6B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7-12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9509760" y="3383280"/>
            <a:ext cx="23774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outils dispersés (Excel, MS Project, BlueKanGo, GED, etc.)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6928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résout ces 4 problèmes simultanément en une seule plateforme.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9728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plateforme française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pilotage de projets industriels.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548640" y="329184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modules en production. AI MCP universelle native. Conformité RGPD.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Hébergement EU. Vendue par société Donneur d'Ordre.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548640" y="48463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548640" y="59436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modules EN PROD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383280" y="48463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5600" dirty="0"/>
          </a:p>
        </p:txBody>
      </p:sp>
      <p:sp>
        <p:nvSpPr>
          <p:cNvPr id="8" name="Text 6"/>
          <p:cNvSpPr/>
          <p:nvPr/>
        </p:nvSpPr>
        <p:spPr>
          <a:xfrm>
            <a:off x="3383280" y="59436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langues natives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217920" y="48463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5600" dirty="0"/>
          </a:p>
        </p:txBody>
      </p:sp>
      <p:sp>
        <p:nvSpPr>
          <p:cNvPr id="10" name="Text 8"/>
          <p:cNvSpPr/>
          <p:nvPr/>
        </p:nvSpPr>
        <p:spPr>
          <a:xfrm>
            <a:off x="6217920" y="59436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clients IA compatibles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052560" y="4846320"/>
            <a:ext cx="25603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D2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99%</a:t>
            </a:r>
            <a:endParaRPr lang="en-US" sz="5600" dirty="0"/>
          </a:p>
        </p:txBody>
      </p:sp>
      <p:sp>
        <p:nvSpPr>
          <p:cNvPr id="12" name="Text 10"/>
          <p:cNvSpPr/>
          <p:nvPr/>
        </p:nvSpPr>
        <p:spPr>
          <a:xfrm>
            <a:off x="9052560" y="59436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uptime Supabase EU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 modules industriels en production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 ce dont une équipe DO a besoin pour piloter un projet industriel complet.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685800" y="169164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960120" y="16459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01168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Réserves chantier · voix 6 langues · offline · photos contradictoires · blocage paiement auto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309360" y="155448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9" name="Shape 7"/>
          <p:cNvSpPr/>
          <p:nvPr/>
        </p:nvSpPr>
        <p:spPr>
          <a:xfrm>
            <a:off x="6446520" y="169164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10" name="Text 8"/>
          <p:cNvSpPr/>
          <p:nvPr/>
        </p:nvSpPr>
        <p:spPr>
          <a:xfrm>
            <a:off x="6720840" y="164592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HSE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720840" y="201168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 codes habilitations · permis · sanctions · expulsion certifiée · scoring prestataires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274320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13" name="Shape 11"/>
          <p:cNvSpPr/>
          <p:nvPr/>
        </p:nvSpPr>
        <p:spPr>
          <a:xfrm>
            <a:off x="685800" y="288036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960120" y="28346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DOE Intelligent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60120" y="320040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classification · 8 bibliothèques sectorielles · conformité NF P 03-001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6309360" y="274320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17" name="Shape 15"/>
          <p:cNvSpPr/>
          <p:nvPr/>
        </p:nvSpPr>
        <p:spPr>
          <a:xfrm>
            <a:off x="6446520" y="288036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18" name="Text 16"/>
          <p:cNvSpPr/>
          <p:nvPr/>
        </p:nvSpPr>
        <p:spPr>
          <a:xfrm>
            <a:off x="6720840" y="28346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PV multi-types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720840" y="320040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templates · glossaire 6 langues · signature électronique · exports Word certifiés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48640" y="393192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21" name="Shape 19"/>
          <p:cNvSpPr/>
          <p:nvPr/>
        </p:nvSpPr>
        <p:spPr>
          <a:xfrm>
            <a:off x="685800" y="406908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22" name="Text 20"/>
          <p:cNvSpPr/>
          <p:nvPr/>
        </p:nvSpPr>
        <p:spPr>
          <a:xfrm>
            <a:off x="960120" y="40233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Commandes SAP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60120" y="438912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PDF + IA · situations · paiements · retenue GPA auto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6309360" y="393192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25" name="Shape 23"/>
          <p:cNvSpPr/>
          <p:nvPr/>
        </p:nvSpPr>
        <p:spPr>
          <a:xfrm>
            <a:off x="6446520" y="406908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26" name="Text 24"/>
          <p:cNvSpPr/>
          <p:nvPr/>
        </p:nvSpPr>
        <p:spPr>
          <a:xfrm>
            <a:off x="6720840" y="40233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Workflow devis IA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720840" y="438912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Avenants + nouveaux lots + variantes · IA pré-remplit · DO valide en 2 clics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48640" y="512064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29" name="Shape 27"/>
          <p:cNvSpPr/>
          <p:nvPr/>
        </p:nvSpPr>
        <p:spPr>
          <a:xfrm>
            <a:off x="685800" y="525780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00B4E6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30" name="Text 28"/>
          <p:cNvSpPr/>
          <p:nvPr/>
        </p:nvSpPr>
        <p:spPr>
          <a:xfrm>
            <a:off x="960120" y="52120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Société DO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960120" y="557784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abonnement société · sièges hérités · continuité projet · facture unique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6309360" y="5120640"/>
            <a:ext cx="5486400" cy="1051560"/>
          </a:xfrm>
          <a:prstGeom prst="roundRect">
            <a:avLst>
              <a:gd name="adj" fmla="val 8696"/>
            </a:avLst>
          </a:prstGeom>
          <a:solidFill>
            <a:srgbClr val="FFFFFF"/>
          </a:solidFill>
          <a:ln w="12700">
            <a:solidFill>
              <a:srgbClr val="E0E6F0"/>
            </a:solidFill>
            <a:prstDash val="solid"/>
          </a:ln>
        </p:spPr>
        <p:txBody>
          <a:bodyPr/>
          <a:p/>
        </p:txBody>
      </p:sp>
      <p:sp>
        <p:nvSpPr>
          <p:cNvPr id="33" name="Shape 31"/>
          <p:cNvSpPr/>
          <p:nvPr/>
        </p:nvSpPr>
        <p:spPr>
          <a:xfrm>
            <a:off x="6446520" y="5257800"/>
            <a:ext cx="137160" cy="777240"/>
          </a:xfrm>
          <a:prstGeom prst="roundRect">
            <a:avLst>
              <a:gd name="adj" fmla="val 13333"/>
            </a:avLst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34" name="Text 32"/>
          <p:cNvSpPr/>
          <p:nvPr/>
        </p:nvSpPr>
        <p:spPr>
          <a:xfrm>
            <a:off x="6720840" y="52120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PunchLink AI MCP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6720840" y="5577840"/>
            <a:ext cx="502920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Pilotage langage naturel · Claude/ChatGPT/Cursor · 10 outils · gratuit 12 mois promo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TRACE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Réserves chantier industrielles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0972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Mobile terrain · voix 6 langues · photos contradictoires · offline IndexedDB · blocage paiement automatique selon criticité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274320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📱 Saisie mobile en 30 secondes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310896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Dictée vocale FR/EN/DE/IT/ES/PL, géolocalisation, horodatage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361188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📸 Preuve contradictoire intégrée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397764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Photo presta + photo DO, signature électronique, audit trail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448056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⛔ Blocage paiement automatique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48640" y="48463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Réserves criticité haute bloquent la situation, levée requise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5349240"/>
            <a:ext cx="5029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D2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📵 Mode offline IndexedDB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8640" y="571500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Chantier sans 4G : saisie locale, sync auto au retour réseau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858000" y="2743200"/>
            <a:ext cx="4754880" cy="3200400"/>
          </a:xfrm>
          <a:prstGeom prst="roundRect">
            <a:avLst>
              <a:gd name="adj" fmla="val 4286"/>
            </a:avLst>
          </a:prstGeom>
          <a:solidFill>
            <a:srgbClr val="050912"/>
          </a:solidFill>
          <a:ln w="12700">
            <a:solidFill>
              <a:srgbClr val="00B4E6"/>
            </a:solidFill>
            <a:prstDash val="solid"/>
          </a:ln>
        </p:spPr>
        <p:txBody>
          <a:bodyPr/>
          <a:p/>
        </p:txBody>
      </p:sp>
      <p:sp>
        <p:nvSpPr>
          <p:cNvPr id="14" name="Text 12"/>
          <p:cNvSpPr/>
          <p:nvPr/>
        </p:nvSpPr>
        <p:spPr>
          <a:xfrm>
            <a:off x="7040880" y="28803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 apporteur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040880" y="3291840"/>
            <a:ext cx="44805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"Combien de réserves traîne votre Excel \"v37_FINAL\" depuis 6 mois ? Combien bloquent des paiements ? Combien ont des photos contradictoires ? TRACE règle ça en 30 secondes."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B4E6"/>
                </a:solidFill>
              </a:rPr>
              <a:t>🦺 HSE complet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Tout le HSE industriel dans une seule app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0B4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73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2011680" y="182880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codes habilitations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2011680" y="219456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catégories : ATEX, électricité, hauteur, espace confiné, chimique, levage...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283464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0B4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2011680" y="283464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workflow permis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011680" y="320040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presta → validation superviseur → archivage automatique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48640" y="384048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0B4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2011680" y="38404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dossier exclusion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011680" y="420624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Sanctions presta : génération Word certifié + audit trail légal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4846320"/>
            <a:ext cx="1371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0B4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2011680" y="484632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modes opératoires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2011680" y="5212080"/>
            <a:ext cx="9144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Dépôt proactif AdR / PPSPS par le presta sans attendre le DO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78BFA"/>
                </a:solidFill>
              </a:rPr>
              <a:t>DOE INTELLIGENT · IA NATIVE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DOE qui se construit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tout seul.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548640" y="27432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classification automatique des documents · 8 bibliothèques sectorielles (CODAP, CODETI, ATEX, EN 13480, NF P 03-001) · complétude détectée en temps réel.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548640" y="4114800"/>
            <a:ext cx="5303520" cy="1828800"/>
          </a:xfrm>
          <a:prstGeom prst="roundRect">
            <a:avLst>
              <a:gd name="adj" fmla="val 7500"/>
            </a:avLst>
          </a:prstGeom>
          <a:solidFill>
            <a:srgbClr val="050912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731520" y="42519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6B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(sans PunchLink)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46634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30-60 h/projet · fin de chantier dans l'urgence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6 mois post-livraison · garantie déjà courue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Compilation manuelle Word/PDF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09360" y="4114800"/>
            <a:ext cx="5303520" cy="1828800"/>
          </a:xfrm>
          <a:prstGeom prst="roundRect">
            <a:avLst>
              <a:gd name="adj" fmla="val 7500"/>
            </a:avLst>
          </a:prstGeom>
          <a:solidFill>
            <a:srgbClr val="050912"/>
          </a:solidFill>
          <a:ln w="12700">
            <a:solidFill>
              <a:srgbClr val="4ADE80"/>
            </a:solidFill>
            <a:prstDash val="solid"/>
          </a:ln>
        </p:spPr>
        <p:txBody>
          <a:bodyPr/>
          <a:p/>
        </p:txBody>
      </p:sp>
      <p:sp>
        <p:nvSpPr>
          <p:cNvPr id="9" name="Text 7"/>
          <p:cNvSpPr/>
          <p:nvPr/>
        </p:nvSpPr>
        <p:spPr>
          <a:xfrm>
            <a:off x="6492240" y="42519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DE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APRÈS (avec PunchLink)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92240" y="4663440"/>
            <a:ext cx="49377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Docs classifiés au fil de l'eau · IA Haiku 4.5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Complétude visible en temps réel · alertes auto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Export final NF P 03-001 + hash SHA256 horodaté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78BFA"/>
                </a:solidFill>
              </a:rPr>
              <a:t>🤖 WORKFLOW DEVIS IA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22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L'IA fait le travail du DO au quotidien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2743200" cy="38404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5" name="Shape 3"/>
          <p:cNvSpPr/>
          <p:nvPr/>
        </p:nvSpPr>
        <p:spPr>
          <a:xfrm>
            <a:off x="1554480" y="2194560"/>
            <a:ext cx="731520" cy="731520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6" name="Text 4"/>
          <p:cNvSpPr/>
          <p:nvPr/>
        </p:nvSpPr>
        <p:spPr>
          <a:xfrm>
            <a:off x="1554480" y="21945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31520" y="31089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presta dépose son devis PDF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3657600"/>
            <a:ext cx="24688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: avenant à un lot existant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NOUVEAU : lot complémentaire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VARIANTE : alternative à un lot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29000" y="2011680"/>
            <a:ext cx="2743200" cy="38404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10" name="Shape 8"/>
          <p:cNvSpPr/>
          <p:nvPr/>
        </p:nvSpPr>
        <p:spPr>
          <a:xfrm>
            <a:off x="4434840" y="2194560"/>
            <a:ext cx="731520" cy="731520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11" name="Text 9"/>
          <p:cNvSpPr/>
          <p:nvPr/>
        </p:nvSpPr>
        <p:spPr>
          <a:xfrm>
            <a:off x="4434840" y="21945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3611880" y="31089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IA Anthropic Haiku 4.5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611880" y="3657600"/>
            <a:ext cx="24688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 le PDF en 5 secondes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Extrait titre, description, montant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Pré-remplit les champs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309360" y="2011680"/>
            <a:ext cx="2743200" cy="38404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15" name="Shape 13"/>
          <p:cNvSpPr/>
          <p:nvPr/>
        </p:nvSpPr>
        <p:spPr>
          <a:xfrm>
            <a:off x="7315200" y="2194560"/>
            <a:ext cx="731520" cy="731520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16" name="Text 14"/>
          <p:cNvSpPr/>
          <p:nvPr/>
        </p:nvSpPr>
        <p:spPr>
          <a:xfrm>
            <a:off x="7315200" y="21945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492240" y="31089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voit 🟠 À VALIDER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92240" y="3657600"/>
            <a:ext cx="24688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 validation éditable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Corrige si besoin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 N° SAP optionnel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189720" y="2011680"/>
            <a:ext cx="2743200" cy="384048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20" name="Shape 18"/>
          <p:cNvSpPr/>
          <p:nvPr/>
        </p:nvSpPr>
        <p:spPr>
          <a:xfrm>
            <a:off x="10195560" y="2194560"/>
            <a:ext cx="731520" cy="731520"/>
          </a:xfrm>
          <a:prstGeom prst="ellipse">
            <a:avLst/>
          </a:prstGeom>
          <a:solidFill>
            <a:srgbClr val="A78BFA"/>
          </a:solidFill>
          <a:ln w="12700">
            <a:solidFill>
              <a:srgbClr val="A78BFA"/>
            </a:solidFill>
            <a:prstDash val="solid"/>
          </a:ln>
        </p:spPr>
        <p:txBody>
          <a:bodyPr/>
          <a:p/>
        </p:txBody>
      </p:sp>
      <p:sp>
        <p:nvSpPr>
          <p:cNvPr id="21" name="Text 19"/>
          <p:cNvSpPr/>
          <p:nvPr/>
        </p:nvSpPr>
        <p:spPr>
          <a:xfrm>
            <a:off x="10195560" y="2194560"/>
            <a:ext cx="731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9372600" y="310896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Création auto SAP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372600" y="3657600"/>
            <a:ext cx="24688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 = création commande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rattachement à la phase lot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notification toutes parties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B4E6"/>
                </a:solidFill>
              </a:rPr>
              <a:t>🏢 SOCIÉTÉ DONNEUR D'ORDRE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10972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L'abonnement appartient à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société, pas à la personne.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548640" y="27432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CDP part en retraite ? Le projet continue. Une seule facture pour toute l'entreprise DO. Tous les invités côté DO (CDP, AMO, Achats, HSE) héritent automatiquement de l'AI MCP.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4114800"/>
            <a:ext cx="731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🏢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1371600" y="41148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société = 1 abonnement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371600" y="448056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sièges DO inclus dans BUILD, 10 dans Premium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309360" y="4114800"/>
            <a:ext cx="731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🤝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7132320" y="411480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Sièges hérités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132320" y="448056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Invités CDP/AMO/Achats/HSE gratuits jusqu'à la limite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5303520"/>
            <a:ext cx="731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🔁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1371600" y="5303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Continuité projet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371600" y="566928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successeur reprend, les projets perdurent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309360" y="5303520"/>
            <a:ext cx="7315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🤖</a:t>
            </a:r>
            <a:endParaRPr lang="en-US" sz="3200" dirty="0"/>
          </a:p>
        </p:txBody>
      </p:sp>
      <p:sp>
        <p:nvSpPr>
          <p:cNvPr id="15" name="Text 13"/>
          <p:cNvSpPr/>
          <p:nvPr/>
        </p:nvSpPr>
        <p:spPr>
          <a:xfrm>
            <a:off x="7132320" y="5303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MCP hérité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132320" y="566928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9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Tous les invités bénéficient de l'AI sans souscription individuelle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6576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PunchLink · L2V SASU · Programme apporteurs 2026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43000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5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L2V SASU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PunchLink — Programme apporteurs d'affaires</dc:title>
  <dc:subject>PptxGenJS Presentation</dc:subject>
  <dc:creator>Laurent VINCI</dc:creator>
  <cp:lastModifiedBy>Laurent VINCI</cp:lastModifiedBy>
  <cp:revision>1</cp:revision>
  <dcterms:created xsi:type="dcterms:W3CDTF">2026-05-22T11:04:28Z</dcterms:created>
  <dcterms:modified xsi:type="dcterms:W3CDTF">2026-05-22T11:04:28Z</dcterms:modified>
</cp:coreProperties>
</file>